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37"/>
  </p:notesMasterIdLst>
  <p:handoutMasterIdLst>
    <p:handoutMasterId r:id="rId38"/>
  </p:handoutMasterIdLst>
  <p:sldIdLst>
    <p:sldId id="257" r:id="rId5"/>
    <p:sldId id="325" r:id="rId6"/>
    <p:sldId id="329" r:id="rId7"/>
    <p:sldId id="327" r:id="rId8"/>
    <p:sldId id="324" r:id="rId9"/>
    <p:sldId id="309" r:id="rId10"/>
    <p:sldId id="310" r:id="rId11"/>
    <p:sldId id="334" r:id="rId12"/>
    <p:sldId id="335" r:id="rId13"/>
    <p:sldId id="337" r:id="rId14"/>
    <p:sldId id="336" r:id="rId15"/>
    <p:sldId id="339" r:id="rId16"/>
    <p:sldId id="340" r:id="rId17"/>
    <p:sldId id="338" r:id="rId18"/>
    <p:sldId id="343" r:id="rId19"/>
    <p:sldId id="341" r:id="rId20"/>
    <p:sldId id="344" r:id="rId21"/>
    <p:sldId id="342" r:id="rId22"/>
    <p:sldId id="345" r:id="rId23"/>
    <p:sldId id="346" r:id="rId24"/>
    <p:sldId id="328" r:id="rId25"/>
    <p:sldId id="311" r:id="rId26"/>
    <p:sldId id="312" r:id="rId27"/>
    <p:sldId id="313" r:id="rId28"/>
    <p:sldId id="315" r:id="rId29"/>
    <p:sldId id="316" r:id="rId30"/>
    <p:sldId id="317" r:id="rId31"/>
    <p:sldId id="330" r:id="rId32"/>
    <p:sldId id="331" r:id="rId33"/>
    <p:sldId id="332" r:id="rId34"/>
    <p:sldId id="333" r:id="rId35"/>
    <p:sldId id="307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78BE21"/>
    <a:srgbClr val="0D0D0D"/>
    <a:srgbClr val="003865"/>
    <a:srgbClr val="000000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23" autoAdjust="0"/>
    <p:restoredTop sz="56909" autoAdjust="0"/>
  </p:normalViewPr>
  <p:slideViewPr>
    <p:cSldViewPr snapToGrid="0">
      <p:cViewPr>
        <p:scale>
          <a:sx n="47" d="100"/>
          <a:sy n="47" d="100"/>
        </p:scale>
        <p:origin x="-85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1/23/2017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8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09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68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00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6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4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0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8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87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8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6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23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9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8" name="Picture 7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D242C-24FB-43A0-BCB6-43756FC812F6}" type="datetime1">
              <a:rPr lang="en-US" smtClean="0"/>
              <a:pPr/>
              <a:t>1/23/2017</a:t>
            </a:fld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 -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914400" y="1554480"/>
            <a:ext cx="10360152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Image Dark Overla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Image Dark Overla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 Right Solid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 Righ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0"/>
          </p:nvPr>
        </p:nvSpPr>
        <p:spPr>
          <a:xfrm>
            <a:off x="914399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Pic Righ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ogo Onl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3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Dar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Whit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chemeClr val="bg1">
              <a:alpha val="87843"/>
            </a:scheme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58612302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enter slideshow title</a:t>
            </a:r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75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Gree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olid - Light Gradient BG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9A198C9B-0587-4A1E-9E03-E4C9FE222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olid - Dark BG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Right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Right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3200400"/>
            <a:ext cx="3657600" cy="2834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Bottom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Bottom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Bottom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Capture Display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tx1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11416444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- Black Gradient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- Light Gradient">
    <p:bg>
      <p:bgPr>
        <a:gradFill>
          <a:gsLst>
            <a:gs pos="100000">
              <a:srgbClr val="E8E8E8"/>
            </a:gs>
            <a:gs pos="3000">
              <a:schemeClr val="bg1"/>
            </a:gs>
            <a:gs pos="86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</p:spTree>
    <p:extLst>
      <p:ext uri="{BB962C8B-B14F-4D97-AF65-F5344CB8AC3E}">
        <p14:creationId xmlns:p14="http://schemas.microsoft.com/office/powerpoint/2010/main" val="3251554720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 - Dark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54480"/>
            <a:ext cx="10360152" cy="3200400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On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8016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280160"/>
            <a:ext cx="12192000" cy="1371600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37160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Photo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33109922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 userDrawn="1"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Minnesota Department of Human Services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rgbClr val="000000"/>
                </a:solidFill>
              </a:rPr>
              <a:t>mn.gov/dhs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  <a:solidFill>
            <a:schemeClr val="bg1"/>
          </a:solidFill>
          <a:ln>
            <a:noFill/>
          </a:ln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lid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1494964"/>
          </a:xfrm>
        </p:spPr>
        <p:txBody>
          <a:bodyPr>
            <a:normAutofit/>
          </a:bodyPr>
          <a:lstStyle>
            <a:lvl1pPr algn="r"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816274"/>
            <a:ext cx="10360152" cy="440164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olid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1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rgbClr val="78BE2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88720"/>
            <a:ext cx="10360152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1/23/2017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99" r:id="rId2"/>
    <p:sldLayoutId id="2147483821" r:id="rId3"/>
    <p:sldLayoutId id="2147483822" r:id="rId4"/>
    <p:sldLayoutId id="2147483823" r:id="rId5"/>
    <p:sldLayoutId id="2147483712" r:id="rId6"/>
    <p:sldLayoutId id="2147483789" r:id="rId7"/>
    <p:sldLayoutId id="2147483780" r:id="rId8"/>
    <p:sldLayoutId id="2147483773" r:id="rId9"/>
    <p:sldLayoutId id="2147483800" r:id="rId10"/>
    <p:sldLayoutId id="2147483688" r:id="rId11"/>
    <p:sldLayoutId id="2147483790" r:id="rId12"/>
    <p:sldLayoutId id="2147483714" r:id="rId13"/>
    <p:sldLayoutId id="2147483795" r:id="rId14"/>
    <p:sldLayoutId id="2147483738" r:id="rId15"/>
    <p:sldLayoutId id="2147483739" r:id="rId16"/>
    <p:sldLayoutId id="2147483801" r:id="rId17"/>
    <p:sldLayoutId id="2147483802" r:id="rId18"/>
    <p:sldLayoutId id="2147483803" r:id="rId19"/>
    <p:sldLayoutId id="2147483744" r:id="rId20"/>
    <p:sldLayoutId id="2147483772" r:id="rId21"/>
    <p:sldLayoutId id="2147483793" r:id="rId22"/>
    <p:sldLayoutId id="2147483767" r:id="rId23"/>
    <p:sldLayoutId id="2147483769" r:id="rId24"/>
    <p:sldLayoutId id="2147483771" r:id="rId25"/>
    <p:sldLayoutId id="2147483770" r:id="rId26"/>
    <p:sldLayoutId id="2147483732" r:id="rId27"/>
    <p:sldLayoutId id="2147483820" r:id="rId28"/>
    <p:sldLayoutId id="2147483794" r:id="rId29"/>
    <p:sldLayoutId id="2147483733" r:id="rId30"/>
    <p:sldLayoutId id="2147483747" r:id="rId31"/>
    <p:sldLayoutId id="2147483818" r:id="rId32"/>
    <p:sldLayoutId id="2147483805" r:id="rId33"/>
    <p:sldLayoutId id="2147483750" r:id="rId34"/>
    <p:sldLayoutId id="2147483809" r:id="rId35"/>
    <p:sldLayoutId id="2147483806" r:id="rId36"/>
    <p:sldLayoutId id="2147483765" r:id="rId37"/>
    <p:sldLayoutId id="2147483808" r:id="rId38"/>
    <p:sldLayoutId id="2147483781" r:id="rId39"/>
    <p:sldLayoutId id="2147483807" r:id="rId40"/>
    <p:sldLayoutId id="2147483819" r:id="rId41"/>
    <p:sldLayoutId id="2147483824" r:id="rId42"/>
    <p:sldLayoutId id="2147483759" r:id="rId43"/>
    <p:sldLayoutId id="2147483754" r:id="rId44"/>
    <p:sldLayoutId id="2147483755" r:id="rId45"/>
    <p:sldLayoutId id="2147483753" r:id="rId46"/>
    <p:sldLayoutId id="2147483763" r:id="rId47"/>
    <p:sldLayoutId id="2147483762" r:id="rId48"/>
    <p:sldLayoutId id="2147483758" r:id="rId49"/>
    <p:sldLayoutId id="2147483756" r:id="rId50"/>
    <p:sldLayoutId id="2147483798" r:id="rId51"/>
    <p:sldLayoutId id="2147483797" r:id="rId5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01782"/>
            <a:ext cx="12192000" cy="1199223"/>
          </a:xfrm>
        </p:spPr>
        <p:txBody>
          <a:bodyPr>
            <a:normAutofit/>
          </a:bodyPr>
          <a:lstStyle/>
          <a:p>
            <a:r>
              <a:rPr lang="en-US" sz="6600" i="1" dirty="0"/>
              <a:t>Juvenile Justice </a:t>
            </a:r>
            <a:r>
              <a:rPr lang="en-US" sz="6600" i="1" dirty="0" smtClean="0"/>
              <a:t>21</a:t>
            </a:r>
            <a:endParaRPr lang="en-US" sz="6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Bill Wyss MPA| Deputy Director, Children’s Mental Health |Mental Health Division, Community Supports Administration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</p:spTree>
    <p:extLst>
      <p:ext uri="{BB962C8B-B14F-4D97-AF65-F5344CB8AC3E}">
        <p14:creationId xmlns:p14="http://schemas.microsoft.com/office/powerpoint/2010/main" val="2395202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 Model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545021"/>
            <a:ext cx="10360152" cy="4672899"/>
          </a:xfrm>
        </p:spPr>
        <p:txBody>
          <a:bodyPr>
            <a:normAutofit fontScale="92500"/>
          </a:bodyPr>
          <a:lstStyle/>
          <a:p>
            <a:r>
              <a:rPr lang="en-US" dirty="0"/>
              <a:t>Perhaps the most troubling form of exclusionary discipline is school-based arrest</a:t>
            </a:r>
          </a:p>
          <a:p>
            <a:r>
              <a:rPr lang="en-US" dirty="0"/>
              <a:t>School violence is at its lowest level since 1992, but in-school arrests are an increasingly common phenomenon</a:t>
            </a:r>
          </a:p>
          <a:p>
            <a:r>
              <a:rPr lang="en-US" dirty="0"/>
              <a:t>School discipline has been found to be more punitive and severe for youth of color even when the behaviors are the same and other socio-demographic factors are controlled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08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 Model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529255"/>
            <a:ext cx="10360152" cy="46886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suspension can be life altering </a:t>
            </a:r>
          </a:p>
          <a:p>
            <a:r>
              <a:rPr lang="en-US" dirty="0"/>
              <a:t>It is the number-one predictor whether children will drop out of school</a:t>
            </a:r>
          </a:p>
          <a:p>
            <a:r>
              <a:rPr lang="en-US" dirty="0"/>
              <a:t>Far too many situations where teachers are being assaulted </a:t>
            </a:r>
          </a:p>
          <a:p>
            <a:r>
              <a:rPr lang="en-US" dirty="0"/>
              <a:t>Provide relevant tools to educators and communities that will avoid frequent use of harmful discipline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0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403131"/>
            <a:ext cx="10360152" cy="48147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Vision of Minnesota’s Model is hope and support to keep students in school and out of the juvenile justice </a:t>
            </a:r>
            <a:r>
              <a:rPr lang="en-US" dirty="0" smtClean="0"/>
              <a:t>system </a:t>
            </a:r>
            <a:endParaRPr lang="en-US" dirty="0"/>
          </a:p>
          <a:p>
            <a:pPr lvl="1"/>
            <a:r>
              <a:rPr lang="en-US" sz="3900" dirty="0"/>
              <a:t>leading and partnering with others to plan and implement the model</a:t>
            </a:r>
          </a:p>
          <a:p>
            <a:pPr lvl="1"/>
            <a:r>
              <a:rPr lang="en-US" sz="3900" dirty="0"/>
              <a:t>evaluate the model to ensure access to co-occurring treatment services </a:t>
            </a:r>
          </a:p>
          <a:p>
            <a:pPr lvl="1"/>
            <a:r>
              <a:rPr lang="en-US" sz="3900" dirty="0" smtClean="0"/>
              <a:t>reduce </a:t>
            </a:r>
            <a:r>
              <a:rPr lang="en-US" sz="3900" dirty="0"/>
              <a:t>disparities in the juvenile justice </a:t>
            </a:r>
            <a:r>
              <a:rPr lang="en-US" sz="3900" dirty="0" smtClean="0"/>
              <a:t>system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8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387367"/>
            <a:ext cx="10360152" cy="48305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Assist schools and partners to become more selective about making referrals to the juvenile justice system and develop school- and community based alternatives for addressing student behavioral incidents</a:t>
            </a:r>
          </a:p>
          <a:p>
            <a:r>
              <a:rPr lang="en-US" dirty="0"/>
              <a:t>Provides a blueprint for shared decision-making, new partnerships and alternatives that keep students in school and out of the juvenile justice system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9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School-based practices to reduce punitive measures that are more supportive and restorative </a:t>
            </a:r>
          </a:p>
          <a:p>
            <a:r>
              <a:rPr lang="en-US" dirty="0"/>
              <a:t>School-based reform address the underlying mental health and substance abuse needs of youth who are at-risk of juvenile justice involvement</a:t>
            </a:r>
          </a:p>
          <a:p>
            <a:r>
              <a:rPr lang="en-US" dirty="0"/>
              <a:t>Schools need linkages to community-based resources particularly crisis response and mental health services which can be effective alternatives to law enforcement involvement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32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Schools frame behavioral incidents in lay language rather than criminal language</a:t>
            </a:r>
          </a:p>
          <a:p>
            <a:r>
              <a:rPr lang="en-US" dirty="0"/>
              <a:t>Creates a decriminalized language to describe adolescent behavior</a:t>
            </a:r>
          </a:p>
          <a:p>
            <a:r>
              <a:rPr lang="en-US" dirty="0"/>
              <a:t>Schools must create and agree on list of behaviors </a:t>
            </a:r>
          </a:p>
          <a:p>
            <a:r>
              <a:rPr lang="en-US" dirty="0"/>
              <a:t>Consult with law enforcement or legal council to distinguish non-serious and serious student incidents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49"/>
            <a:ext cx="13716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4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to Student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Three possible responses to student </a:t>
            </a:r>
            <a:r>
              <a:rPr lang="en-US" sz="4000" dirty="0" smtClean="0"/>
              <a:t>incidents</a:t>
            </a:r>
            <a:endParaRPr lang="en-US" sz="4000" dirty="0"/>
          </a:p>
          <a:p>
            <a:pPr lvl="1"/>
            <a:r>
              <a:rPr lang="en-US" sz="4000" dirty="0"/>
              <a:t>Inform Parents Only</a:t>
            </a:r>
          </a:p>
          <a:p>
            <a:pPr lvl="1"/>
            <a:r>
              <a:rPr lang="en-US" sz="4000" dirty="0" smtClean="0"/>
              <a:t>Refer </a:t>
            </a:r>
            <a:r>
              <a:rPr lang="en-US" sz="4000" dirty="0"/>
              <a:t>to School Case Conference or Behavior Support Team</a:t>
            </a:r>
          </a:p>
          <a:p>
            <a:pPr lvl="1"/>
            <a:r>
              <a:rPr lang="en-US" sz="4000" dirty="0"/>
              <a:t>Refer to School Resource Officer/Law Enforcement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59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 Parent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540076"/>
          </a:xfrm>
        </p:spPr>
        <p:txBody>
          <a:bodyPr/>
          <a:lstStyle/>
          <a:p>
            <a:r>
              <a:rPr lang="en-US" sz="4000" dirty="0"/>
              <a:t>Response recognizes many minor incidents can quickly be resolved with little formal processing</a:t>
            </a:r>
          </a:p>
          <a:p>
            <a:r>
              <a:rPr lang="en-US" sz="4000" dirty="0"/>
              <a:t>Notify parent</a:t>
            </a:r>
          </a:p>
          <a:p>
            <a:r>
              <a:rPr lang="en-US" sz="4000" dirty="0"/>
              <a:t>Document response for purpose of program monitoring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Case Conference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Diverse group including parents, students, school administrators, SROs, guidance counselors, school </a:t>
            </a:r>
            <a:r>
              <a:rPr lang="en-US" dirty="0" smtClean="0"/>
              <a:t>psychologists and other school </a:t>
            </a:r>
            <a:r>
              <a:rPr lang="en-US" dirty="0"/>
              <a:t>staff </a:t>
            </a:r>
            <a:r>
              <a:rPr lang="en-US" dirty="0" smtClean="0"/>
              <a:t>come </a:t>
            </a:r>
            <a:r>
              <a:rPr lang="en-US" dirty="0"/>
              <a:t>together to review the incident and response</a:t>
            </a:r>
          </a:p>
          <a:p>
            <a:r>
              <a:rPr lang="en-US" dirty="0"/>
              <a:t>Arrange for additional screening and assessment as needed</a:t>
            </a:r>
          </a:p>
          <a:p>
            <a:r>
              <a:rPr lang="en-US" dirty="0"/>
              <a:t>Implement restorative practices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5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 to School Resource </a:t>
            </a:r>
            <a:r>
              <a:rPr lang="en-US" dirty="0" smtClean="0"/>
              <a:t>Officer</a:t>
            </a:r>
            <a:br>
              <a:rPr lang="en-US" dirty="0" smtClean="0"/>
            </a:br>
            <a:r>
              <a:rPr lang="en-US" dirty="0" smtClean="0"/>
              <a:t>Law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Called for serious incidents</a:t>
            </a:r>
          </a:p>
          <a:p>
            <a:r>
              <a:rPr lang="en-US" dirty="0"/>
              <a:t>Consult for the criminality of the incident </a:t>
            </a:r>
          </a:p>
          <a:p>
            <a:r>
              <a:rPr lang="en-US" dirty="0"/>
              <a:t>Officers will exercise judgement to determine arrest or diversion</a:t>
            </a:r>
          </a:p>
          <a:p>
            <a:r>
              <a:rPr lang="en-US" dirty="0"/>
              <a:t>Arrest student and refer to county attorney for disposition decision </a:t>
            </a:r>
          </a:p>
          <a:p>
            <a:r>
              <a:rPr lang="en-US" dirty="0"/>
              <a:t>Consult and involve in non-serious incidents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1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Children’s Mental Health Services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5"/>
            <a:ext cx="10360152" cy="4427987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en-US" dirty="0"/>
              <a:t>Comprehensive Children’s Mental Health Act 1989</a:t>
            </a:r>
          </a:p>
          <a:p>
            <a:pPr lvl="1">
              <a:spcAft>
                <a:spcPts val="0"/>
              </a:spcAft>
            </a:pPr>
            <a:r>
              <a:rPr lang="en-US" dirty="0"/>
              <a:t>“the legislature finds there is a need for further development of existing clinical services for emotionally disturbed children and their families…..” </a:t>
            </a:r>
          </a:p>
          <a:p>
            <a:pPr lvl="1">
              <a:spcAft>
                <a:spcPts val="0"/>
              </a:spcAft>
            </a:pPr>
            <a:r>
              <a:rPr lang="en-US" dirty="0"/>
              <a:t>“the commissioner of human services shall create and ensure a unified, accountable, comprehensive children’s mental health system……” </a:t>
            </a:r>
          </a:p>
          <a:p>
            <a:pPr lvl="0">
              <a:spcAft>
                <a:spcPts val="0"/>
              </a:spcAft>
            </a:pPr>
            <a:r>
              <a:rPr lang="en-US" dirty="0"/>
              <a:t>State administered and county delivery system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dirty="0"/>
          </a:p>
          <a:p>
            <a:pPr lvl="0">
              <a:spcAft>
                <a:spcPts val="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</p:spTree>
    <p:extLst>
      <p:ext uri="{BB962C8B-B14F-4D97-AF65-F5344CB8AC3E}">
        <p14:creationId xmlns:p14="http://schemas.microsoft.com/office/powerpoint/2010/main" val="352665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Pilot the Minnesota Model with legislative funding</a:t>
            </a:r>
          </a:p>
          <a:p>
            <a:r>
              <a:rPr lang="en-US" dirty="0" smtClean="0"/>
              <a:t>Reviewing RFPs to hire a vendor</a:t>
            </a:r>
          </a:p>
          <a:p>
            <a:r>
              <a:rPr lang="en-US" dirty="0" smtClean="0"/>
              <a:t>Select schools through RFP process</a:t>
            </a:r>
          </a:p>
          <a:p>
            <a:r>
              <a:rPr lang="en-US" dirty="0" smtClean="0"/>
              <a:t>Evaluate fidelity of Model</a:t>
            </a:r>
          </a:p>
          <a:p>
            <a:r>
              <a:rPr lang="en-US" dirty="0" smtClean="0"/>
              <a:t>Promote statewide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39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7" y="182880"/>
            <a:ext cx="11011505" cy="1494964"/>
          </a:xfrm>
        </p:spPr>
        <p:txBody>
          <a:bodyPr>
            <a:normAutofit/>
          </a:bodyPr>
          <a:lstStyle/>
          <a:p>
            <a:r>
              <a:rPr lang="en-US" dirty="0"/>
              <a:t>Children’s Mental Health </a:t>
            </a:r>
            <a:br>
              <a:rPr lang="en-US" dirty="0"/>
            </a:br>
            <a:r>
              <a:rPr lang="en-US" dirty="0"/>
              <a:t>Interventions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540076"/>
          </a:xfrm>
        </p:spPr>
        <p:txBody>
          <a:bodyPr numCol="1">
            <a:normAutofit/>
          </a:bodyPr>
          <a:lstStyle/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/>
              <a:t>Services for children with mental health issues who qualify for a mental health diagnosis and function within their community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 Outpatient Mental Health </a:t>
            </a:r>
            <a:r>
              <a:rPr lang="en-US" sz="3600" dirty="0" smtClean="0"/>
              <a:t>Services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Psychotherapy</a:t>
            </a:r>
            <a:endParaRPr lang="en-US" sz="36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Neuropsychological services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Mental </a:t>
            </a:r>
            <a:r>
              <a:rPr lang="en-US" sz="3600" dirty="0"/>
              <a:t>health medication </a:t>
            </a:r>
            <a:r>
              <a:rPr lang="en-US" sz="3600" dirty="0" smtClean="0"/>
              <a:t>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Certified Community Behavioral Health Clinics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09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49" y="182880"/>
            <a:ext cx="10673303" cy="1494964"/>
          </a:xfrm>
        </p:spPr>
        <p:txBody>
          <a:bodyPr>
            <a:normAutofit/>
          </a:bodyPr>
          <a:lstStyle/>
          <a:p>
            <a:r>
              <a:rPr lang="en-US" dirty="0"/>
              <a:t>Children’s Mental Health </a:t>
            </a:r>
            <a:br>
              <a:rPr lang="en-US" dirty="0"/>
            </a:br>
            <a:r>
              <a:rPr lang="en-US" dirty="0"/>
              <a:t>Interventions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533831"/>
            <a:ext cx="10360152" cy="4822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Children’s Therapeutic Services and Supports (CTSS)</a:t>
            </a:r>
          </a:p>
          <a:p>
            <a:pPr lvl="1"/>
            <a:r>
              <a:rPr lang="en-US" dirty="0"/>
              <a:t>Psychotherapy</a:t>
            </a:r>
          </a:p>
          <a:p>
            <a:pPr lvl="1"/>
            <a:r>
              <a:rPr lang="en-US" dirty="0"/>
              <a:t>Skills Training</a:t>
            </a:r>
          </a:p>
          <a:p>
            <a:r>
              <a:rPr lang="en-US" sz="3200" dirty="0" smtClean="0"/>
              <a:t>First </a:t>
            </a:r>
            <a:r>
              <a:rPr lang="en-US" sz="3200" dirty="0"/>
              <a:t>Episode Psychosis </a:t>
            </a:r>
            <a:r>
              <a:rPr lang="en-US" sz="3200" dirty="0" smtClean="0"/>
              <a:t>Services</a:t>
            </a:r>
          </a:p>
          <a:p>
            <a:r>
              <a:rPr lang="en-US" sz="3200" dirty="0" smtClean="0"/>
              <a:t>Children’s Mental Health &amp; Family Services Collaboratives (also prevention and early intervention)</a:t>
            </a:r>
          </a:p>
          <a:p>
            <a:r>
              <a:rPr lang="en-US" sz="3200" dirty="0" smtClean="0"/>
              <a:t>Multidisciplinary Teams (child welfare/school IEP teams)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2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71" y="182880"/>
            <a:ext cx="10710881" cy="1468939"/>
          </a:xfrm>
        </p:spPr>
        <p:txBody>
          <a:bodyPr>
            <a:normAutofit/>
          </a:bodyPr>
          <a:lstStyle/>
          <a:p>
            <a:r>
              <a:rPr lang="en-US" dirty="0"/>
              <a:t>Children’s Mental Health Intensive Intervention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51819"/>
            <a:ext cx="10360152" cy="47045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i="1" dirty="0"/>
              <a:t>Services for children with severe mental health issues who qualify for a mental health diagnosis and </a:t>
            </a:r>
            <a:r>
              <a:rPr lang="en-US" sz="3200" i="1" dirty="0" smtClean="0"/>
              <a:t>do </a:t>
            </a:r>
            <a:r>
              <a:rPr lang="en-US" sz="3200" i="1" dirty="0"/>
              <a:t>not function well in their community</a:t>
            </a:r>
          </a:p>
          <a:p>
            <a:r>
              <a:rPr lang="en-US" sz="2800" dirty="0"/>
              <a:t>Children’s Partial Hospitalization Program</a:t>
            </a:r>
          </a:p>
          <a:p>
            <a:r>
              <a:rPr lang="en-US" sz="2800" dirty="0"/>
              <a:t>Youth Assertive Community Treatment</a:t>
            </a:r>
          </a:p>
          <a:p>
            <a:r>
              <a:rPr lang="en-US" sz="2800" dirty="0"/>
              <a:t>Intensive Treatment Services in Foster Care</a:t>
            </a:r>
          </a:p>
          <a:p>
            <a:r>
              <a:rPr lang="en-US" sz="2800" dirty="0"/>
              <a:t>Respite Care *</a:t>
            </a:r>
          </a:p>
          <a:p>
            <a:r>
              <a:rPr lang="en-US" sz="2800" dirty="0"/>
              <a:t>Mental Health Targeted Case Management *</a:t>
            </a:r>
          </a:p>
          <a:p>
            <a:endParaRPr lang="en-US" sz="28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79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Children’s Mental Health Residential/Inpatient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Services for children with severe mental health issues who qualify for a mental health diagnosis and do not function well in their community and in a 24 hour treatment program</a:t>
            </a:r>
          </a:p>
          <a:p>
            <a:r>
              <a:rPr lang="en-US" sz="2800" dirty="0"/>
              <a:t>Inpatient Psychiatric Hospitalization (extended beds) *</a:t>
            </a:r>
          </a:p>
          <a:p>
            <a:r>
              <a:rPr lang="en-US" sz="2800" dirty="0"/>
              <a:t>Child and Adolescent Behavioral Health </a:t>
            </a:r>
            <a:r>
              <a:rPr lang="en-US" sz="2800" dirty="0" smtClean="0"/>
              <a:t>Services (CABHS)</a:t>
            </a:r>
            <a:endParaRPr lang="en-US" sz="2800" dirty="0"/>
          </a:p>
          <a:p>
            <a:r>
              <a:rPr lang="en-US" sz="2800" dirty="0"/>
              <a:t>Psychiatric Residential Treatment </a:t>
            </a:r>
            <a:r>
              <a:rPr lang="en-US" sz="2800" dirty="0" smtClean="0"/>
              <a:t>Facilities (PRTF) </a:t>
            </a:r>
            <a:r>
              <a:rPr lang="en-US" sz="2800" dirty="0"/>
              <a:t>*</a:t>
            </a:r>
          </a:p>
          <a:p>
            <a:r>
              <a:rPr lang="en-US" sz="2800" dirty="0"/>
              <a:t>Children’s Mental Health Residential Treatment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54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State Advisory Council on Mental Health and Subcommittee on Children’s Mental Health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5400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coordinated system for children involved in the juvenile justice system under one state authority</a:t>
            </a:r>
          </a:p>
          <a:p>
            <a:pPr lvl="1"/>
            <a:r>
              <a:rPr lang="en-US" dirty="0"/>
              <a:t>Ensure the system is accountable for providing the needs of children involved in the juvenile justice system</a:t>
            </a:r>
          </a:p>
          <a:p>
            <a:r>
              <a:rPr lang="en-US" dirty="0"/>
              <a:t>Improve the children’s mental health screening </a:t>
            </a:r>
            <a:r>
              <a:rPr lang="en-US" dirty="0" smtClean="0"/>
              <a:t>tools for </a:t>
            </a:r>
            <a:r>
              <a:rPr lang="en-US" dirty="0"/>
              <a:t>children involved in the juvenile justice system to better assess if the child has experienced childhood trauma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2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Advisory Council on Mental Health and Subcommittee on Children’s Mental Health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3"/>
            <a:ext cx="10360152" cy="4678505"/>
          </a:xfrm>
        </p:spPr>
        <p:txBody>
          <a:bodyPr>
            <a:noAutofit/>
          </a:bodyPr>
          <a:lstStyle/>
          <a:p>
            <a:r>
              <a:rPr lang="en-US" dirty="0"/>
              <a:t>Develop a new specialized level of care to address the needs of children experiencing high emotional </a:t>
            </a:r>
            <a:r>
              <a:rPr lang="en-US" dirty="0" smtClean="0"/>
              <a:t>dysregulation and aggression outside of a correctional setting</a:t>
            </a:r>
            <a:endParaRPr lang="en-US" dirty="0"/>
          </a:p>
          <a:p>
            <a:r>
              <a:rPr lang="en-US" dirty="0" smtClean="0"/>
              <a:t>State study and produce a report with recommendations regarding the increase in aggressive behaviors and emotional dysregulation in children and youth under 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74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Substance Abuse and Mental Health Services Administration System of Care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Improve behavioral health outcomes for children and youth with serious emotional disturbances and their families</a:t>
            </a:r>
          </a:p>
          <a:p>
            <a:pPr lvl="0"/>
            <a:r>
              <a:rPr lang="en-US" sz="3200" dirty="0"/>
              <a:t>Up to 12 million dollars for 4 years</a:t>
            </a:r>
          </a:p>
          <a:p>
            <a:pPr lvl="0"/>
            <a:r>
              <a:rPr lang="en-US" sz="3200" dirty="0"/>
              <a:t>Develop new and enhanced services, a no wrong door approach and a state agency coordinated approach</a:t>
            </a:r>
          </a:p>
          <a:p>
            <a:pPr lvl="0"/>
            <a:r>
              <a:rPr lang="en-US" sz="3200" dirty="0"/>
              <a:t>Minnesota Department’s of Human Services, Corrections, Health and Education, 36 counties and Fond du Lac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71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Substance Abuse and Mental Health Services Administration System of Care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Lack of continuity of services for children and youth who move between multiple systems, including child welfare, juvenile justice, mental health and education</a:t>
            </a:r>
          </a:p>
          <a:p>
            <a:r>
              <a:rPr lang="en-US" dirty="0"/>
              <a:t>Where children enter the system often defines available services and associated funding</a:t>
            </a:r>
          </a:p>
          <a:p>
            <a:r>
              <a:rPr lang="en-US" dirty="0"/>
              <a:t>Lack of early and system identification and intensive treatment services for children and families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43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Substance Abuse and Mental Health Services Administration System of Care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Develop a better structure to promote interagency collaboration and service delivery at state level</a:t>
            </a:r>
          </a:p>
          <a:p>
            <a:r>
              <a:rPr lang="en-US" dirty="0"/>
              <a:t>Develop a policy framework and finance reform to reduce barriers</a:t>
            </a:r>
          </a:p>
          <a:p>
            <a:r>
              <a:rPr lang="en-US" dirty="0"/>
              <a:t>Access to intensive treatment services and supports at any point of entry to the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826009" y="6356349"/>
            <a:ext cx="146304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4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Children’s Mental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540076"/>
          </a:xfrm>
        </p:spPr>
        <p:txBody>
          <a:bodyPr/>
          <a:lstStyle/>
          <a:p>
            <a:r>
              <a:rPr lang="en-US" dirty="0"/>
              <a:t>Counties have a responsibility to develop a local system of children’s mental health services</a:t>
            </a:r>
          </a:p>
          <a:p>
            <a:pPr lvl="1"/>
            <a:r>
              <a:rPr lang="en-US" dirty="0"/>
              <a:t>"The county board must develop a system of affordable and locally available children’s mental health services….”</a:t>
            </a:r>
          </a:p>
          <a:p>
            <a:r>
              <a:rPr lang="en-US" dirty="0"/>
              <a:t>Prepaid Medical Assistance Program – DHS contracts with health plans to deliver children’s mental health Medicaid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</p:spTree>
    <p:extLst>
      <p:ext uri="{BB962C8B-B14F-4D97-AF65-F5344CB8AC3E}">
        <p14:creationId xmlns:p14="http://schemas.microsoft.com/office/powerpoint/2010/main" val="700012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Children’s Mental Health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5400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Increase access and improve statewide continuum of care to meet the needs of children with mental health needs and their families</a:t>
            </a:r>
          </a:p>
          <a:p>
            <a:r>
              <a:rPr lang="en-US" dirty="0"/>
              <a:t>Develop and enforce standards to improve quality and consistency of care statewide</a:t>
            </a:r>
          </a:p>
          <a:p>
            <a:r>
              <a:rPr lang="en-US" dirty="0"/>
              <a:t>Work to eliminate mental health and wellness disparities statewide</a:t>
            </a:r>
          </a:p>
          <a:p>
            <a:r>
              <a:rPr lang="en-US" dirty="0"/>
              <a:t>Develop capacity to measure mental health outcomes to increase accountability for Minnesota’s children and families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22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8124"/>
            <a:ext cx="10360152" cy="1504134"/>
          </a:xfrm>
        </p:spPr>
        <p:txBody>
          <a:bodyPr/>
          <a:lstStyle/>
          <a:p>
            <a:r>
              <a:rPr lang="en-US" dirty="0"/>
              <a:t>Children’s Mental Health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873044"/>
            <a:ext cx="10360152" cy="29791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sz="4000" b="1" i="1" dirty="0"/>
              <a:t>Promote Mental Wellness and Resiliency for all Minnesota’s Children and Families</a:t>
            </a:r>
            <a:r>
              <a:rPr lang="en-US" b="1" i="1" dirty="0"/>
              <a:t>”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Children’s Mental Health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8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6008914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Bill Wyss</a:t>
            </a:r>
          </a:p>
          <a:p>
            <a:pPr lvl="0"/>
            <a:r>
              <a:rPr lang="en-US" dirty="0"/>
              <a:t>bill.wyss@state.mn.us</a:t>
            </a:r>
          </a:p>
          <a:p>
            <a:pPr lvl="0"/>
            <a:r>
              <a:rPr lang="en-US" dirty="0"/>
              <a:t>651-431-2364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Minnesota Department of Human Services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rgbClr val="000000"/>
                </a:solidFill>
              </a:rPr>
              <a:t>mn.gov/dhs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7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79"/>
            <a:ext cx="10360152" cy="1749159"/>
          </a:xfrm>
        </p:spPr>
        <p:txBody>
          <a:bodyPr/>
          <a:lstStyle/>
          <a:p>
            <a:r>
              <a:rPr lang="en-US" dirty="0"/>
              <a:t>Children’s Mental Health Services Funding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932039"/>
            <a:ext cx="10360152" cy="374609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Federal Medicaid and </a:t>
            </a:r>
            <a:r>
              <a:rPr lang="en-US" dirty="0" smtClean="0"/>
              <a:t>state share </a:t>
            </a:r>
            <a:r>
              <a:rPr lang="en-US" dirty="0"/>
              <a:t>the cost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Minnesota has a robust set of children’s mental health Medicaid Services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State legislative funded children’s mental health </a:t>
            </a:r>
            <a:r>
              <a:rPr lang="en-US" dirty="0" smtClean="0"/>
              <a:t>grants (School Mental Health Grants) 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Federal block grant funds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2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Children’s Mental Health Services Eligibility Determination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816274"/>
            <a:ext cx="10360152" cy="4422294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Some services require no mental health diagnosis, such as prevention services</a:t>
            </a:r>
          </a:p>
          <a:p>
            <a:r>
              <a:rPr lang="en-US" sz="3500" dirty="0"/>
              <a:t>Some services require a mental health diagnosis as a emotional disturbance, such as rehabilitation services </a:t>
            </a:r>
          </a:p>
          <a:p>
            <a:r>
              <a:rPr lang="en-US" sz="3500" dirty="0"/>
              <a:t>Some services require a designation of severe emotional disturbance as defined in the Children’s Mental Health Act (i.e., case management and residential treatment)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1332573" y="6356349"/>
            <a:ext cx="146304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3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Children’s Mental </a:t>
            </a:r>
            <a:r>
              <a:rPr lang="en-US" dirty="0" smtClean="0"/>
              <a:t>Health </a:t>
            </a:r>
            <a:br>
              <a:rPr lang="en-US" dirty="0" smtClean="0"/>
            </a:br>
            <a:r>
              <a:rPr lang="en-US" dirty="0" smtClean="0"/>
              <a:t>Prevention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828799"/>
            <a:ext cx="10360152" cy="4527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i="1" dirty="0"/>
              <a:t>Services to all children with or without mental </a:t>
            </a:r>
            <a:r>
              <a:rPr lang="en-US" sz="3500" i="1" dirty="0" smtClean="0"/>
              <a:t>health issues</a:t>
            </a:r>
            <a:endParaRPr lang="en-US" sz="3500" i="1" dirty="0"/>
          </a:p>
          <a:p>
            <a:r>
              <a:rPr lang="en-US" sz="3500" dirty="0"/>
              <a:t>Early </a:t>
            </a:r>
            <a:r>
              <a:rPr lang="en-US" sz="3500" dirty="0" smtClean="0"/>
              <a:t>Childhood Screening:</a:t>
            </a:r>
            <a:endParaRPr lang="en-US" sz="3500" dirty="0"/>
          </a:p>
          <a:p>
            <a:pPr lvl="1"/>
            <a:r>
              <a:rPr lang="en-US" sz="3500" dirty="0"/>
              <a:t>Public Schools - Head Start (0-5) </a:t>
            </a:r>
          </a:p>
          <a:p>
            <a:pPr lvl="1"/>
            <a:r>
              <a:rPr lang="en-US" sz="3500" dirty="0"/>
              <a:t>Public Health - Follow Along Program (0-3)</a:t>
            </a:r>
          </a:p>
          <a:p>
            <a:pPr lvl="1"/>
            <a:r>
              <a:rPr lang="en-US" sz="3500" dirty="0"/>
              <a:t>Child and Teen Check Up </a:t>
            </a:r>
            <a:r>
              <a:rPr lang="en-US" sz="3500" dirty="0" smtClean="0"/>
              <a:t>(0-21)</a:t>
            </a:r>
            <a:endParaRPr lang="en-US" sz="3500" dirty="0"/>
          </a:p>
          <a:p>
            <a:pPr lvl="1"/>
            <a:r>
              <a:rPr lang="en-US" sz="3500" dirty="0"/>
              <a:t>Public Health Home Visits</a:t>
            </a:r>
          </a:p>
          <a:p>
            <a:pPr lvl="1"/>
            <a:r>
              <a:rPr lang="en-US" sz="3500" dirty="0"/>
              <a:t>Text4Life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2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7" y="182880"/>
            <a:ext cx="11011505" cy="1494964"/>
          </a:xfrm>
        </p:spPr>
        <p:txBody>
          <a:bodyPr>
            <a:normAutofit/>
          </a:bodyPr>
          <a:lstStyle/>
          <a:p>
            <a:r>
              <a:rPr lang="en-US" dirty="0"/>
              <a:t>Children’s Mental Health Early Intervention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843548"/>
            <a:ext cx="10360152" cy="43743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i="1" dirty="0"/>
              <a:t>Services for children at risk for mental health issues but do not qualify for a diagnosis</a:t>
            </a:r>
          </a:p>
          <a:p>
            <a:r>
              <a:rPr lang="en-US" sz="3900" dirty="0"/>
              <a:t>Mental Health Screening </a:t>
            </a:r>
            <a:endParaRPr lang="en-US" sz="3900" dirty="0" smtClean="0"/>
          </a:p>
          <a:p>
            <a:pPr lvl="1"/>
            <a:r>
              <a:rPr lang="en-US" sz="3500" dirty="0" smtClean="0"/>
              <a:t>Juvenile </a:t>
            </a:r>
            <a:r>
              <a:rPr lang="en-US" sz="3500" dirty="0"/>
              <a:t>justice and child welfare  </a:t>
            </a:r>
          </a:p>
          <a:p>
            <a:r>
              <a:rPr lang="en-US" sz="3900" dirty="0"/>
              <a:t>Crisis Response Services</a:t>
            </a:r>
          </a:p>
          <a:p>
            <a:r>
              <a:rPr lang="en-US" sz="3900" dirty="0"/>
              <a:t>School-Based Diversion Model for Students with Co-Occurring </a:t>
            </a:r>
            <a:r>
              <a:rPr lang="en-US" sz="3900" dirty="0" smtClean="0"/>
              <a:t>Disorders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Minnesota Department of Human Services 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 mn.gov/dhs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Minnesota Model of School-Based Diversion for Students with Co-Occurring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677844"/>
            <a:ext cx="10360152" cy="4407646"/>
          </a:xfrm>
        </p:spPr>
        <p:txBody>
          <a:bodyPr/>
          <a:lstStyle/>
          <a:p>
            <a:r>
              <a:rPr lang="en-US" dirty="0"/>
              <a:t>Practice of pushing kids out of school and toward the juvenile and criminal justice systems has become known as the “school-to-prison pipeline” public policy issue</a:t>
            </a:r>
          </a:p>
          <a:p>
            <a:r>
              <a:rPr lang="en-US" dirty="0"/>
              <a:t>The school-to-prison pipeline issue is a critical national and state public policy concern that requires analysis and solutions for children and their families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2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 Model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14400" y="1545021"/>
            <a:ext cx="10360152" cy="4672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Policies and practice that force at-risk students out of the classroom and into the juvenile justice system is having negative consequences, especially for students of color, the poor and those with disabilities</a:t>
            </a:r>
          </a:p>
          <a:p>
            <a:r>
              <a:rPr lang="en-US" dirty="0"/>
              <a:t>Excessive practices result in suspensions, expulsions, and arrests of tens of millions of public school students, especially students of color and those with disabilities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Department of Human Services 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 mn.gov/dhs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90632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 Department of Human Services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621E7E8A2548920A195F4B6E9BB7" ma:contentTypeVersion="0" ma:contentTypeDescription="Create a new document." ma:contentTypeScope="" ma:versionID="7679302111773e7758142b78f80905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7241C-D5C2-4F54-BBAB-1EE1F4E6A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8389D6-E0FD-469D-8587-EA39AB28503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25693</TotalTime>
  <Words>1683</Words>
  <Application>Microsoft Office PowerPoint</Application>
  <PresentationFormat>Custom</PresentationFormat>
  <Paragraphs>201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Minnesota Department of Human Services</vt:lpstr>
      <vt:lpstr>Juvenile Justice 21</vt:lpstr>
      <vt:lpstr>Children’s Mental Health Services</vt:lpstr>
      <vt:lpstr>Children’s Mental Health Services</vt:lpstr>
      <vt:lpstr>Children’s Mental Health Services Funding Sources</vt:lpstr>
      <vt:lpstr>Children’s Mental Health Services Eligibility Determination</vt:lpstr>
      <vt:lpstr>Children’s Mental Health  Prevention Services</vt:lpstr>
      <vt:lpstr>Children’s Mental Health Early Intervention Services </vt:lpstr>
      <vt:lpstr>Minnesota Model of School-Based Diversion for Students with Co-Occurring Disorders</vt:lpstr>
      <vt:lpstr>MN Model Background</vt:lpstr>
      <vt:lpstr>MN Model Background</vt:lpstr>
      <vt:lpstr>MN Model Background</vt:lpstr>
      <vt:lpstr>Minnesota Model</vt:lpstr>
      <vt:lpstr>Minnesota Model</vt:lpstr>
      <vt:lpstr>Minnesota Model</vt:lpstr>
      <vt:lpstr>Student Incidents</vt:lpstr>
      <vt:lpstr>Responses to Student Incidents</vt:lpstr>
      <vt:lpstr>Inform Parent Only</vt:lpstr>
      <vt:lpstr>School Case Conference </vt:lpstr>
      <vt:lpstr>Refer to School Resource Officer Law Enforcement</vt:lpstr>
      <vt:lpstr>Next Steps</vt:lpstr>
      <vt:lpstr>Children’s Mental Health  Interventions Services</vt:lpstr>
      <vt:lpstr>Children’s Mental Health  Interventions Services </vt:lpstr>
      <vt:lpstr>Children’s Mental Health Intensive Intervention Services</vt:lpstr>
      <vt:lpstr>Children’s Mental Health Residential/Inpatient Services </vt:lpstr>
      <vt:lpstr>State Advisory Council on Mental Health and Subcommittee on Children’s Mental Health </vt:lpstr>
      <vt:lpstr>State Advisory Council on Mental Health and Subcommittee on Children’s Mental Health </vt:lpstr>
      <vt:lpstr>Substance Abuse and Mental Health Services Administration System of Care Grant</vt:lpstr>
      <vt:lpstr>Substance Abuse and Mental Health Services Administration System of Care Grant</vt:lpstr>
      <vt:lpstr>Substance Abuse and Mental Health Services Administration System of Care Grant</vt:lpstr>
      <vt:lpstr>Children’s Mental Health Goals</vt:lpstr>
      <vt:lpstr>Children’s Mental Health Mission</vt:lpstr>
      <vt:lpstr>PowerPoint Presentation</vt:lpstr>
    </vt:vector>
  </TitlesOfParts>
  <Company>State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DHS PowerPoint template - all slides - save a copy and edit it</dc:title>
  <dc:subject>PowerPoint Template</dc:subject>
  <dc:creator>MN.IT Services Communications</dc:creator>
  <cp:keywords>PowerPoint, Template</cp:keywords>
  <dc:description>Version 1.1, Released 8-2016</dc:description>
  <cp:lastModifiedBy>Mark</cp:lastModifiedBy>
  <cp:revision>792</cp:revision>
  <cp:lastPrinted>2017-01-19T22:45:27Z</cp:lastPrinted>
  <dcterms:created xsi:type="dcterms:W3CDTF">2016-01-06T16:54:03Z</dcterms:created>
  <dcterms:modified xsi:type="dcterms:W3CDTF">2017-01-23T21:39:19Z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0x0101003B84621E7E8A2548920A195F4B6E9BB7</vt:lpwstr>
  </property>
</Properties>
</file>