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Lst>
  <p:notesMasterIdLst>
    <p:notesMasterId r:id="rId33"/>
  </p:notesMasterIdLst>
  <p:handoutMasterIdLst>
    <p:handoutMasterId r:id="rId34"/>
  </p:handoutMasterIdLst>
  <p:sldIdLst>
    <p:sldId id="326" r:id="rId5"/>
    <p:sldId id="256" r:id="rId6"/>
    <p:sldId id="257" r:id="rId7"/>
    <p:sldId id="258" r:id="rId8"/>
    <p:sldId id="287" r:id="rId9"/>
    <p:sldId id="316" r:id="rId10"/>
    <p:sldId id="315" r:id="rId11"/>
    <p:sldId id="259" r:id="rId12"/>
    <p:sldId id="324" r:id="rId13"/>
    <p:sldId id="288" r:id="rId14"/>
    <p:sldId id="307" r:id="rId15"/>
    <p:sldId id="308" r:id="rId16"/>
    <p:sldId id="325" r:id="rId17"/>
    <p:sldId id="309" r:id="rId18"/>
    <p:sldId id="310" r:id="rId19"/>
    <p:sldId id="313" r:id="rId20"/>
    <p:sldId id="311" r:id="rId21"/>
    <p:sldId id="314" r:id="rId22"/>
    <p:sldId id="312" r:id="rId23"/>
    <p:sldId id="317" r:id="rId24"/>
    <p:sldId id="319" r:id="rId25"/>
    <p:sldId id="318" r:id="rId26"/>
    <p:sldId id="327" r:id="rId27"/>
    <p:sldId id="320" r:id="rId28"/>
    <p:sldId id="323" r:id="rId29"/>
    <p:sldId id="322" r:id="rId30"/>
    <p:sldId id="321" r:id="rId31"/>
    <p:sldId id="286"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1002"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C91B3C5-64BF-4305-9D85-2122ED02C3CF}" type="datetimeFigureOut">
              <a:rPr lang="en-US" smtClean="0"/>
              <a:t>1/19/2017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27BFD57-B2D2-4498-8732-35BBEEC41015}" type="slidenum">
              <a:rPr lang="en-US" smtClean="0"/>
              <a:t>‹#›</a:t>
            </a:fld>
            <a:endParaRPr lang="en-US"/>
          </a:p>
        </p:txBody>
      </p:sp>
    </p:spTree>
    <p:extLst>
      <p:ext uri="{BB962C8B-B14F-4D97-AF65-F5344CB8AC3E}">
        <p14:creationId xmlns:p14="http://schemas.microsoft.com/office/powerpoint/2010/main" val="5848390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149EA00-CA32-467A-825C-5933F4097A67}" type="datetimeFigureOut">
              <a:rPr lang="en-US" smtClean="0"/>
              <a:t>1/19/2017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46C2D12-A0E4-4B75-94DD-CC7B244C54C1}" type="slidenum">
              <a:rPr lang="en-US" smtClean="0"/>
              <a:t>‹#›</a:t>
            </a:fld>
            <a:endParaRPr lang="en-US"/>
          </a:p>
        </p:txBody>
      </p:sp>
    </p:spTree>
    <p:extLst>
      <p:ext uri="{BB962C8B-B14F-4D97-AF65-F5344CB8AC3E}">
        <p14:creationId xmlns:p14="http://schemas.microsoft.com/office/powerpoint/2010/main" val="4531243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6C2D12-A0E4-4B75-94DD-CC7B244C54C1}" type="slidenum">
              <a:rPr lang="en-US" smtClean="0"/>
              <a:t>2</a:t>
            </a:fld>
            <a:endParaRPr lang="en-US"/>
          </a:p>
        </p:txBody>
      </p:sp>
    </p:spTree>
    <p:extLst>
      <p:ext uri="{BB962C8B-B14F-4D97-AF65-F5344CB8AC3E}">
        <p14:creationId xmlns:p14="http://schemas.microsoft.com/office/powerpoint/2010/main" val="39758755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6C2D12-A0E4-4B75-94DD-CC7B244C54C1}"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5218924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6C2D12-A0E4-4B75-94DD-CC7B244C54C1}"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4949568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6C2D12-A0E4-4B75-94DD-CC7B244C54C1}"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4949568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6C2D12-A0E4-4B75-94DD-CC7B244C54C1}"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4949568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6C2D12-A0E4-4B75-94DD-CC7B244C54C1}"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4949568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6C2D12-A0E4-4B75-94DD-CC7B244C54C1}"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4949568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6C2D12-A0E4-4B75-94DD-CC7B244C54C1}"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4949568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6C2D12-A0E4-4B75-94DD-CC7B244C54C1}"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4949568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6C2D12-A0E4-4B75-94DD-CC7B244C54C1}" type="slidenum">
              <a:rPr lang="en-US" smtClean="0"/>
              <a:t>28</a:t>
            </a:fld>
            <a:endParaRPr lang="en-US"/>
          </a:p>
        </p:txBody>
      </p:sp>
    </p:spTree>
    <p:extLst>
      <p:ext uri="{BB962C8B-B14F-4D97-AF65-F5344CB8AC3E}">
        <p14:creationId xmlns:p14="http://schemas.microsoft.com/office/powerpoint/2010/main" val="39758755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6C2D12-A0E4-4B75-94DD-CC7B244C54C1}" type="slidenum">
              <a:rPr lang="en-US" smtClean="0"/>
              <a:t>3</a:t>
            </a:fld>
            <a:endParaRPr lang="en-US"/>
          </a:p>
        </p:txBody>
      </p:sp>
    </p:spTree>
    <p:extLst>
      <p:ext uri="{BB962C8B-B14F-4D97-AF65-F5344CB8AC3E}">
        <p14:creationId xmlns:p14="http://schemas.microsoft.com/office/powerpoint/2010/main" val="6761822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6C2D12-A0E4-4B75-94DD-CC7B244C54C1}" type="slidenum">
              <a:rPr lang="en-US" smtClean="0"/>
              <a:t>4</a:t>
            </a:fld>
            <a:endParaRPr lang="en-US"/>
          </a:p>
        </p:txBody>
      </p:sp>
    </p:spTree>
    <p:extLst>
      <p:ext uri="{BB962C8B-B14F-4D97-AF65-F5344CB8AC3E}">
        <p14:creationId xmlns:p14="http://schemas.microsoft.com/office/powerpoint/2010/main" val="29532502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6C2D12-A0E4-4B75-94DD-CC7B244C54C1}" type="slidenum">
              <a:rPr lang="en-US" smtClean="0"/>
              <a:t>5</a:t>
            </a:fld>
            <a:endParaRPr lang="en-US"/>
          </a:p>
        </p:txBody>
      </p:sp>
    </p:spTree>
    <p:extLst>
      <p:ext uri="{BB962C8B-B14F-4D97-AF65-F5344CB8AC3E}">
        <p14:creationId xmlns:p14="http://schemas.microsoft.com/office/powerpoint/2010/main" val="29532502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6C2D12-A0E4-4B75-94DD-CC7B244C54C1}" type="slidenum">
              <a:rPr lang="en-US" smtClean="0"/>
              <a:t>8</a:t>
            </a:fld>
            <a:endParaRPr lang="en-US"/>
          </a:p>
        </p:txBody>
      </p:sp>
    </p:spTree>
    <p:extLst>
      <p:ext uri="{BB962C8B-B14F-4D97-AF65-F5344CB8AC3E}">
        <p14:creationId xmlns:p14="http://schemas.microsoft.com/office/powerpoint/2010/main" val="5218924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6C2D12-A0E4-4B75-94DD-CC7B244C54C1}"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29532502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6C2D12-A0E4-4B75-94DD-CC7B244C54C1}" type="slidenum">
              <a:rPr lang="en-US" smtClean="0"/>
              <a:t>10</a:t>
            </a:fld>
            <a:endParaRPr lang="en-US"/>
          </a:p>
        </p:txBody>
      </p:sp>
    </p:spTree>
    <p:extLst>
      <p:ext uri="{BB962C8B-B14F-4D97-AF65-F5344CB8AC3E}">
        <p14:creationId xmlns:p14="http://schemas.microsoft.com/office/powerpoint/2010/main" val="4949568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6C2D12-A0E4-4B75-94DD-CC7B244C54C1}"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4949568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6C2D12-A0E4-4B75-94DD-CC7B244C54C1}"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4949568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pPr eaLnBrk="1" latinLnBrk="0" hangingPunct="1"/>
            <a:fld id="{74CBEAF9-9E58-4CC8-A6FF-6DD8A58DEEA4}" type="datetimeFigureOut">
              <a:rPr lang="en-US" smtClean="0"/>
              <a:pPr eaLnBrk="1" latinLnBrk="0" hangingPunct="1"/>
              <a:t>1/19/2017</a:t>
            </a:fld>
            <a:endParaRPr lang="en-US"/>
          </a:p>
        </p:txBody>
      </p:sp>
      <p:sp>
        <p:nvSpPr>
          <p:cNvPr id="2" name="Footer Placeholder 1"/>
          <p:cNvSpPr>
            <a:spLocks noGrp="1"/>
          </p:cNvSpPr>
          <p:nvPr>
            <p:ph type="ftr" sz="quarter" idx="11"/>
          </p:nvPr>
        </p:nvSpPr>
        <p:spPr/>
        <p:txBody>
          <a:bodyPr/>
          <a:lstStyle/>
          <a:p>
            <a:endParaRPr kumimoji="0" lang="en-US"/>
          </a:p>
        </p:txBody>
      </p:sp>
      <p:sp>
        <p:nvSpPr>
          <p:cNvPr id="15" name="Slide Number Placeholder 14"/>
          <p:cNvSpPr>
            <a:spLocks noGrp="1"/>
          </p:cNvSpPr>
          <p:nvPr>
            <p:ph type="sldNum" sz="quarter" idx="12"/>
          </p:nvPr>
        </p:nvSpPr>
        <p:spPr>
          <a:xfrm>
            <a:off x="8229600" y="6473952"/>
            <a:ext cx="758952" cy="246888"/>
          </a:xfrm>
        </p:spPr>
        <p:txBody>
          <a:bodyPr/>
          <a:lstStyle/>
          <a:p>
            <a:fld id="{CA15C064-DD44-4CAC-873E-2D1F54821676}" type="slidenum">
              <a:rPr kumimoji="0" lang="en-US" smtClean="0"/>
              <a:pPr eaLnBrk="1" latinLnBrk="0" hangingPunct="1"/>
              <a:t>‹#›</a:t>
            </a:fld>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74CBEAF9-9E58-4CC8-A6FF-6DD8A58DEEA4}" type="datetimeFigureOut">
              <a:rPr lang="en-US" smtClean="0"/>
              <a:pPr eaLnBrk="1" latinLnBrk="0" hangingPunct="1"/>
              <a:t>1/19/2017</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CA15C064-DD44-4CAC-873E-2D1F54821676}" type="slidenum">
              <a:rPr kumimoji="0" lang="en-US" smtClean="0"/>
              <a:pPr eaLnBrk="1" latinLnBrk="0" hangingPunct="1"/>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74CBEAF9-9E58-4CC8-A6FF-6DD8A58DEEA4}" type="datetimeFigureOut">
              <a:rPr lang="en-US" smtClean="0"/>
              <a:pPr eaLnBrk="1" latinLnBrk="0" hangingPunct="1"/>
              <a:t>1/19/2017</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CA15C064-DD44-4CAC-873E-2D1F54821676}" type="slidenum">
              <a:rPr kumimoji="0" lang="en-US" smtClean="0"/>
              <a:pPr eaLnBrk="1" latinLnBrk="0" hangingPunct="1"/>
              <a:t>‹#›</a:t>
            </a:fld>
            <a:endParaRPr kumimoji="0"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74CBEAF9-9E58-4CC8-A6FF-6DD8A58DEEA4}" type="datetimeFigureOut">
              <a:rPr lang="en-US" smtClean="0">
                <a:solidFill>
                  <a:srgbClr val="F0A22E">
                    <a:shade val="75000"/>
                  </a:srgbClr>
                </a:solidFill>
              </a:rPr>
              <a:pPr/>
              <a:t>1/19/2017</a:t>
            </a:fld>
            <a:endParaRPr lang="en-US">
              <a:solidFill>
                <a:srgbClr val="F0A22E">
                  <a:shade val="75000"/>
                </a:srgbClr>
              </a:solidFill>
            </a:endParaRPr>
          </a:p>
        </p:txBody>
      </p:sp>
      <p:sp>
        <p:nvSpPr>
          <p:cNvPr id="2" name="Footer Placeholder 1"/>
          <p:cNvSpPr>
            <a:spLocks noGrp="1"/>
          </p:cNvSpPr>
          <p:nvPr>
            <p:ph type="ftr" sz="quarter" idx="11"/>
          </p:nvPr>
        </p:nvSpPr>
        <p:spPr/>
        <p:txBody>
          <a:bodyPr/>
          <a:lstStyle/>
          <a:p>
            <a:endParaRPr lang="en-US">
              <a:solidFill>
                <a:srgbClr val="F0A22E">
                  <a:shade val="75000"/>
                </a:srgbClr>
              </a:solidFill>
            </a:endParaRPr>
          </a:p>
        </p:txBody>
      </p:sp>
      <p:sp>
        <p:nvSpPr>
          <p:cNvPr id="15" name="Slide Number Placeholder 14"/>
          <p:cNvSpPr>
            <a:spLocks noGrp="1"/>
          </p:cNvSpPr>
          <p:nvPr>
            <p:ph type="sldNum" sz="quarter" idx="12"/>
          </p:nvPr>
        </p:nvSpPr>
        <p:spPr>
          <a:xfrm>
            <a:off x="8229600" y="6473952"/>
            <a:ext cx="758952" cy="246888"/>
          </a:xfrm>
        </p:spPr>
        <p:txBody>
          <a:bodyPr/>
          <a:lstStyle/>
          <a:p>
            <a:fld id="{CA15C064-DD44-4CAC-873E-2D1F54821676}" type="slidenum">
              <a:rPr lang="en-US" smtClean="0">
                <a:solidFill>
                  <a:srgbClr val="F0A22E">
                    <a:shade val="75000"/>
                  </a:srgbClr>
                </a:solidFill>
              </a:rPr>
              <a:pPr/>
              <a:t>‹#›</a:t>
            </a:fld>
            <a:endParaRPr lang="en-US" dirty="0">
              <a:solidFill>
                <a:srgbClr val="F0A22E">
                  <a:shade val="75000"/>
                </a:srgbClr>
              </a:solidFill>
            </a:endParaRPr>
          </a:p>
        </p:txBody>
      </p:sp>
    </p:spTree>
    <p:extLst>
      <p:ext uri="{BB962C8B-B14F-4D97-AF65-F5344CB8AC3E}">
        <p14:creationId xmlns:p14="http://schemas.microsoft.com/office/powerpoint/2010/main" val="30318042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74CBEAF9-9E58-4CC8-A6FF-6DD8A58DEEA4}" type="datetimeFigureOut">
              <a:rPr lang="en-US" smtClean="0">
                <a:solidFill>
                  <a:srgbClr val="F0A22E">
                    <a:shade val="75000"/>
                  </a:srgbClr>
                </a:solidFill>
              </a:rPr>
              <a:pPr/>
              <a:t>1/19/2017</a:t>
            </a:fld>
            <a:endParaRPr lang="en-US">
              <a:solidFill>
                <a:srgbClr val="F0A22E">
                  <a:shade val="75000"/>
                </a:srgbClr>
              </a:solidFill>
            </a:endParaRPr>
          </a:p>
        </p:txBody>
      </p:sp>
      <p:sp>
        <p:nvSpPr>
          <p:cNvPr id="19" name="Footer Placeholder 18"/>
          <p:cNvSpPr>
            <a:spLocks noGrp="1"/>
          </p:cNvSpPr>
          <p:nvPr>
            <p:ph type="ftr" sz="quarter" idx="11"/>
          </p:nvPr>
        </p:nvSpPr>
        <p:spPr>
          <a:xfrm>
            <a:off x="3581400" y="76200"/>
            <a:ext cx="2895600" cy="288925"/>
          </a:xfrm>
        </p:spPr>
        <p:txBody>
          <a:bodyPr/>
          <a:lstStyle/>
          <a:p>
            <a:endParaRPr lang="en-US">
              <a:solidFill>
                <a:srgbClr val="F0A22E">
                  <a:shade val="75000"/>
                </a:srgbClr>
              </a:solidFill>
            </a:endParaRPr>
          </a:p>
        </p:txBody>
      </p:sp>
      <p:sp>
        <p:nvSpPr>
          <p:cNvPr id="16" name="Slide Number Placeholder 15"/>
          <p:cNvSpPr>
            <a:spLocks noGrp="1"/>
          </p:cNvSpPr>
          <p:nvPr>
            <p:ph type="sldNum" sz="quarter" idx="12"/>
          </p:nvPr>
        </p:nvSpPr>
        <p:spPr>
          <a:xfrm>
            <a:off x="8229600" y="6473952"/>
            <a:ext cx="758952" cy="246888"/>
          </a:xfrm>
        </p:spPr>
        <p:txBody>
          <a:bodyPr/>
          <a:lstStyle/>
          <a:p>
            <a:fld id="{CA15C064-DD44-4CAC-873E-2D1F54821676}" type="slidenum">
              <a:rPr lang="en-US" smtClean="0">
                <a:solidFill>
                  <a:srgbClr val="F0A22E">
                    <a:shade val="75000"/>
                  </a:srgbClr>
                </a:solidFill>
              </a:rPr>
              <a:pPr/>
              <a:t>‹#›</a:t>
            </a:fld>
            <a:endParaRPr lang="en-US" dirty="0">
              <a:solidFill>
                <a:srgbClr val="F0A22E">
                  <a:shade val="75000"/>
                </a:srgbClr>
              </a:solidFill>
            </a:endParaRPr>
          </a:p>
        </p:txBody>
      </p:sp>
    </p:spTree>
    <p:extLst>
      <p:ext uri="{BB962C8B-B14F-4D97-AF65-F5344CB8AC3E}">
        <p14:creationId xmlns:p14="http://schemas.microsoft.com/office/powerpoint/2010/main" val="27376312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74CBEAF9-9E58-4CC8-A6FF-6DD8A58DEEA4}" type="datetimeFigureOut">
              <a:rPr lang="en-US" smtClean="0">
                <a:solidFill>
                  <a:srgbClr val="F0A22E">
                    <a:shade val="75000"/>
                  </a:srgbClr>
                </a:solidFill>
              </a:rPr>
              <a:pPr/>
              <a:t>1/19/2017</a:t>
            </a:fld>
            <a:endParaRPr lang="en-US">
              <a:solidFill>
                <a:srgbClr val="F0A22E">
                  <a:shade val="75000"/>
                </a:srgbClr>
              </a:solidFill>
            </a:endParaRPr>
          </a:p>
        </p:txBody>
      </p:sp>
      <p:sp>
        <p:nvSpPr>
          <p:cNvPr id="11" name="Footer Placeholder 10"/>
          <p:cNvSpPr>
            <a:spLocks noGrp="1"/>
          </p:cNvSpPr>
          <p:nvPr>
            <p:ph type="ftr" sz="quarter" idx="11"/>
          </p:nvPr>
        </p:nvSpPr>
        <p:spPr/>
        <p:txBody>
          <a:bodyPr/>
          <a:lstStyle/>
          <a:p>
            <a:endParaRPr lang="en-US">
              <a:solidFill>
                <a:srgbClr val="F0A22E">
                  <a:shade val="75000"/>
                </a:srgbClr>
              </a:solidFill>
            </a:endParaRPr>
          </a:p>
        </p:txBody>
      </p:sp>
      <p:sp>
        <p:nvSpPr>
          <p:cNvPr id="16" name="Slide Number Placeholder 15"/>
          <p:cNvSpPr>
            <a:spLocks noGrp="1"/>
          </p:cNvSpPr>
          <p:nvPr>
            <p:ph type="sldNum" sz="quarter" idx="12"/>
          </p:nvPr>
        </p:nvSpPr>
        <p:spPr/>
        <p:txBody>
          <a:bodyPr/>
          <a:lstStyle/>
          <a:p>
            <a:fld id="{CA15C064-DD44-4CAC-873E-2D1F54821676}" type="slidenum">
              <a:rPr lang="en-US" smtClean="0">
                <a:solidFill>
                  <a:srgbClr val="F0A22E">
                    <a:shade val="75000"/>
                  </a:srgbClr>
                </a:solidFill>
              </a:rPr>
              <a:pPr/>
              <a:t>‹#›</a:t>
            </a:fld>
            <a:endParaRPr lang="en-US">
              <a:solidFill>
                <a:srgbClr val="F0A22E">
                  <a:shade val="75000"/>
                </a:srgbClr>
              </a:solidFill>
            </a:endParaRPr>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3860020999"/>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74CBEAF9-9E58-4CC8-A6FF-6DD8A58DEEA4}" type="datetimeFigureOut">
              <a:rPr lang="en-US" smtClean="0">
                <a:solidFill>
                  <a:srgbClr val="F0A22E">
                    <a:shade val="75000"/>
                  </a:srgbClr>
                </a:solidFill>
              </a:rPr>
              <a:pPr/>
              <a:t>1/19/2017</a:t>
            </a:fld>
            <a:endParaRPr lang="en-US">
              <a:solidFill>
                <a:srgbClr val="F0A22E">
                  <a:shade val="75000"/>
                </a:srgbClr>
              </a:solidFill>
            </a:endParaRPr>
          </a:p>
        </p:txBody>
      </p:sp>
      <p:sp>
        <p:nvSpPr>
          <p:cNvPr id="10" name="Footer Placeholder 9"/>
          <p:cNvSpPr>
            <a:spLocks noGrp="1"/>
          </p:cNvSpPr>
          <p:nvPr>
            <p:ph type="ftr" sz="quarter" idx="11"/>
          </p:nvPr>
        </p:nvSpPr>
        <p:spPr/>
        <p:txBody>
          <a:bodyPr/>
          <a:lstStyle/>
          <a:p>
            <a:endParaRPr lang="en-US">
              <a:solidFill>
                <a:srgbClr val="F0A22E">
                  <a:shade val="75000"/>
                </a:srgbClr>
              </a:solidFill>
            </a:endParaRPr>
          </a:p>
        </p:txBody>
      </p:sp>
      <p:sp>
        <p:nvSpPr>
          <p:cNvPr id="31" name="Slide Number Placeholder 30"/>
          <p:cNvSpPr>
            <a:spLocks noGrp="1"/>
          </p:cNvSpPr>
          <p:nvPr>
            <p:ph type="sldNum" sz="quarter" idx="12"/>
          </p:nvPr>
        </p:nvSpPr>
        <p:spPr/>
        <p:txBody>
          <a:bodyPr/>
          <a:lstStyle/>
          <a:p>
            <a:fld id="{CA15C064-DD44-4CAC-873E-2D1F54821676}" type="slidenum">
              <a:rPr lang="en-US" smtClean="0">
                <a:solidFill>
                  <a:srgbClr val="F0A22E">
                    <a:shade val="75000"/>
                  </a:srgbClr>
                </a:solidFill>
              </a:rPr>
              <a:pPr/>
              <a:t>‹#›</a:t>
            </a:fld>
            <a:endParaRPr lang="en-US">
              <a:solidFill>
                <a:srgbClr val="F0A22E">
                  <a:shade val="75000"/>
                </a:srgbClr>
              </a:solidFill>
            </a:endParaRPr>
          </a:p>
        </p:txBody>
      </p:sp>
    </p:spTree>
    <p:extLst>
      <p:ext uri="{BB962C8B-B14F-4D97-AF65-F5344CB8AC3E}">
        <p14:creationId xmlns:p14="http://schemas.microsoft.com/office/powerpoint/2010/main" val="38794266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74CBEAF9-9E58-4CC8-A6FF-6DD8A58DEEA4}" type="datetimeFigureOut">
              <a:rPr lang="en-US" smtClean="0">
                <a:solidFill>
                  <a:srgbClr val="F0A22E">
                    <a:shade val="75000"/>
                  </a:srgbClr>
                </a:solidFill>
              </a:rPr>
              <a:pPr/>
              <a:t>1/19/2017</a:t>
            </a:fld>
            <a:endParaRPr lang="en-US">
              <a:solidFill>
                <a:srgbClr val="F0A22E">
                  <a:shade val="75000"/>
                </a:srgbClr>
              </a:solidFill>
            </a:endParaRPr>
          </a:p>
        </p:txBody>
      </p:sp>
      <p:sp>
        <p:nvSpPr>
          <p:cNvPr id="6" name="Footer Placeholder 5"/>
          <p:cNvSpPr>
            <a:spLocks noGrp="1"/>
          </p:cNvSpPr>
          <p:nvPr>
            <p:ph type="ftr" sz="quarter" idx="11"/>
          </p:nvPr>
        </p:nvSpPr>
        <p:spPr/>
        <p:txBody>
          <a:bodyPr/>
          <a:lstStyle/>
          <a:p>
            <a:endParaRPr lang="en-US">
              <a:solidFill>
                <a:srgbClr val="F0A22E">
                  <a:shade val="75000"/>
                </a:srgbClr>
              </a:solidFill>
            </a:endParaRPr>
          </a:p>
        </p:txBody>
      </p:sp>
      <p:sp>
        <p:nvSpPr>
          <p:cNvPr id="7" name="Slide Number Placeholder 6"/>
          <p:cNvSpPr>
            <a:spLocks noGrp="1"/>
          </p:cNvSpPr>
          <p:nvPr>
            <p:ph type="sldNum" sz="quarter" idx="12"/>
          </p:nvPr>
        </p:nvSpPr>
        <p:spPr>
          <a:xfrm>
            <a:off x="8229600" y="6477000"/>
            <a:ext cx="762000" cy="246888"/>
          </a:xfrm>
        </p:spPr>
        <p:txBody>
          <a:bodyPr/>
          <a:lstStyle/>
          <a:p>
            <a:fld id="{CA15C064-DD44-4CAC-873E-2D1F54821676}" type="slidenum">
              <a:rPr lang="en-US" smtClean="0">
                <a:solidFill>
                  <a:srgbClr val="F0A22E">
                    <a:shade val="75000"/>
                  </a:srgbClr>
                </a:solidFill>
              </a:rPr>
              <a:pPr/>
              <a:t>‹#›</a:t>
            </a:fld>
            <a:endParaRPr lang="en-US" dirty="0">
              <a:solidFill>
                <a:srgbClr val="F0A22E">
                  <a:shade val="75000"/>
                </a:srgbClr>
              </a:solidFill>
            </a:endParaRPr>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33727808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74CBEAF9-9E58-4CC8-A6FF-6DD8A58DEEA4}" type="datetimeFigureOut">
              <a:rPr lang="en-US" smtClean="0">
                <a:solidFill>
                  <a:srgbClr val="F0A22E">
                    <a:shade val="75000"/>
                  </a:srgbClr>
                </a:solidFill>
              </a:rPr>
              <a:pPr/>
              <a:t>1/19/2017</a:t>
            </a:fld>
            <a:endParaRPr lang="en-US">
              <a:solidFill>
                <a:srgbClr val="F0A22E">
                  <a:shade val="75000"/>
                </a:srgbClr>
              </a:solidFill>
            </a:endParaRPr>
          </a:p>
        </p:txBody>
      </p:sp>
      <p:sp>
        <p:nvSpPr>
          <p:cNvPr id="21" name="Footer Placeholder 20"/>
          <p:cNvSpPr>
            <a:spLocks noGrp="1"/>
          </p:cNvSpPr>
          <p:nvPr>
            <p:ph type="ftr" sz="quarter" idx="11"/>
          </p:nvPr>
        </p:nvSpPr>
        <p:spPr/>
        <p:txBody>
          <a:bodyPr/>
          <a:lstStyle/>
          <a:p>
            <a:endParaRPr lang="en-US">
              <a:solidFill>
                <a:srgbClr val="F0A22E">
                  <a:shade val="75000"/>
                </a:srgbClr>
              </a:solidFill>
            </a:endParaRPr>
          </a:p>
        </p:txBody>
      </p:sp>
      <p:sp>
        <p:nvSpPr>
          <p:cNvPr id="6" name="Slide Number Placeholder 5"/>
          <p:cNvSpPr>
            <a:spLocks noGrp="1"/>
          </p:cNvSpPr>
          <p:nvPr>
            <p:ph type="sldNum" sz="quarter" idx="12"/>
          </p:nvPr>
        </p:nvSpPr>
        <p:spPr/>
        <p:txBody>
          <a:bodyPr/>
          <a:lstStyle/>
          <a:p>
            <a:fld id="{CA15C064-DD44-4CAC-873E-2D1F54821676}" type="slidenum">
              <a:rPr lang="en-US" smtClean="0">
                <a:solidFill>
                  <a:srgbClr val="F0A22E">
                    <a:shade val="75000"/>
                  </a:srgbClr>
                </a:solidFill>
              </a:rPr>
              <a:pPr/>
              <a:t>‹#›</a:t>
            </a:fld>
            <a:endParaRPr lang="en-US">
              <a:solidFill>
                <a:srgbClr val="F0A22E">
                  <a:shade val="75000"/>
                </a:srgbClr>
              </a:solidFill>
            </a:endParaRPr>
          </a:p>
        </p:txBody>
      </p:sp>
    </p:spTree>
    <p:extLst>
      <p:ext uri="{BB962C8B-B14F-4D97-AF65-F5344CB8AC3E}">
        <p14:creationId xmlns:p14="http://schemas.microsoft.com/office/powerpoint/2010/main" val="755368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4CBEAF9-9E58-4CC8-A6FF-6DD8A58DEEA4}" type="datetimeFigureOut">
              <a:rPr lang="en-US" smtClean="0">
                <a:solidFill>
                  <a:srgbClr val="F0A22E">
                    <a:shade val="75000"/>
                  </a:srgbClr>
                </a:solidFill>
              </a:rPr>
              <a:pPr/>
              <a:t>1/19/2017</a:t>
            </a:fld>
            <a:endParaRPr lang="en-US">
              <a:solidFill>
                <a:srgbClr val="F0A22E">
                  <a:shade val="75000"/>
                </a:srgbClr>
              </a:solidFill>
            </a:endParaRPr>
          </a:p>
        </p:txBody>
      </p:sp>
      <p:sp>
        <p:nvSpPr>
          <p:cNvPr id="24" name="Footer Placeholder 23"/>
          <p:cNvSpPr>
            <a:spLocks noGrp="1"/>
          </p:cNvSpPr>
          <p:nvPr>
            <p:ph type="ftr" sz="quarter" idx="11"/>
          </p:nvPr>
        </p:nvSpPr>
        <p:spPr/>
        <p:txBody>
          <a:bodyPr/>
          <a:lstStyle/>
          <a:p>
            <a:endParaRPr lang="en-US">
              <a:solidFill>
                <a:srgbClr val="F0A22E">
                  <a:shade val="75000"/>
                </a:srgbClr>
              </a:solidFill>
            </a:endParaRPr>
          </a:p>
        </p:txBody>
      </p:sp>
      <p:sp>
        <p:nvSpPr>
          <p:cNvPr id="7" name="Slide Number Placeholder 6"/>
          <p:cNvSpPr>
            <a:spLocks noGrp="1"/>
          </p:cNvSpPr>
          <p:nvPr>
            <p:ph type="sldNum" sz="quarter" idx="12"/>
          </p:nvPr>
        </p:nvSpPr>
        <p:spPr/>
        <p:txBody>
          <a:bodyPr/>
          <a:lstStyle/>
          <a:p>
            <a:fld id="{CA15C064-DD44-4CAC-873E-2D1F54821676}" type="slidenum">
              <a:rPr lang="en-US" smtClean="0">
                <a:solidFill>
                  <a:srgbClr val="F0A22E">
                    <a:shade val="75000"/>
                  </a:srgbClr>
                </a:solidFill>
              </a:rPr>
              <a:pPr/>
              <a:t>‹#›</a:t>
            </a:fld>
            <a:endParaRPr lang="en-US">
              <a:solidFill>
                <a:srgbClr val="F0A22E">
                  <a:shade val="75000"/>
                </a:srgbClr>
              </a:solidFill>
            </a:endParaRPr>
          </a:p>
        </p:txBody>
      </p:sp>
    </p:spTree>
    <p:extLst>
      <p:ext uri="{BB962C8B-B14F-4D97-AF65-F5344CB8AC3E}">
        <p14:creationId xmlns:p14="http://schemas.microsoft.com/office/powerpoint/2010/main" val="11396440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74CBEAF9-9E58-4CC8-A6FF-6DD8A58DEEA4}" type="datetimeFigureOut">
              <a:rPr lang="en-US" smtClean="0">
                <a:solidFill>
                  <a:srgbClr val="F0A22E">
                    <a:shade val="75000"/>
                  </a:srgbClr>
                </a:solidFill>
              </a:rPr>
              <a:pPr/>
              <a:t>1/19/2017</a:t>
            </a:fld>
            <a:endParaRPr lang="en-US">
              <a:solidFill>
                <a:srgbClr val="F0A22E">
                  <a:shade val="75000"/>
                </a:srgbClr>
              </a:solidFill>
            </a:endParaRPr>
          </a:p>
        </p:txBody>
      </p:sp>
      <p:sp>
        <p:nvSpPr>
          <p:cNvPr id="29" name="Footer Placeholder 28"/>
          <p:cNvSpPr>
            <a:spLocks noGrp="1"/>
          </p:cNvSpPr>
          <p:nvPr>
            <p:ph type="ftr" sz="quarter" idx="11"/>
          </p:nvPr>
        </p:nvSpPr>
        <p:spPr/>
        <p:txBody>
          <a:bodyPr/>
          <a:lstStyle/>
          <a:p>
            <a:endParaRPr lang="en-US" dirty="0">
              <a:solidFill>
                <a:srgbClr val="F0A22E">
                  <a:shade val="75000"/>
                </a:srgbClr>
              </a:solidFill>
            </a:endParaRPr>
          </a:p>
        </p:txBody>
      </p:sp>
      <p:sp>
        <p:nvSpPr>
          <p:cNvPr id="7" name="Slide Number Placeholder 6"/>
          <p:cNvSpPr>
            <a:spLocks noGrp="1"/>
          </p:cNvSpPr>
          <p:nvPr>
            <p:ph type="sldNum" sz="quarter" idx="12"/>
          </p:nvPr>
        </p:nvSpPr>
        <p:spPr/>
        <p:txBody>
          <a:bodyPr/>
          <a:lstStyle/>
          <a:p>
            <a:fld id="{CA15C064-DD44-4CAC-873E-2D1F54821676}" type="slidenum">
              <a:rPr lang="en-US" smtClean="0">
                <a:solidFill>
                  <a:srgbClr val="F0A22E">
                    <a:shade val="75000"/>
                  </a:srgbClr>
                </a:solidFill>
              </a:rPr>
              <a:pPr/>
              <a:t>‹#›</a:t>
            </a:fld>
            <a:endParaRPr lang="en-US">
              <a:solidFill>
                <a:srgbClr val="F0A22E">
                  <a:shade val="75000"/>
                </a:srgbClr>
              </a:solidFill>
            </a:endParaRPr>
          </a:p>
        </p:txBody>
      </p:sp>
    </p:spTree>
    <p:extLst>
      <p:ext uri="{BB962C8B-B14F-4D97-AF65-F5344CB8AC3E}">
        <p14:creationId xmlns:p14="http://schemas.microsoft.com/office/powerpoint/2010/main" val="4562749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pPr eaLnBrk="1" latinLnBrk="0" hangingPunct="1"/>
            <a:fld id="{74CBEAF9-9E58-4CC8-A6FF-6DD8A58DEEA4}" type="datetimeFigureOut">
              <a:rPr lang="en-US" smtClean="0"/>
              <a:pPr eaLnBrk="1" latinLnBrk="0" hangingPunct="1"/>
              <a:t>1/19/2017</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kumimoji="0" lang="en-US"/>
          </a:p>
        </p:txBody>
      </p:sp>
      <p:sp>
        <p:nvSpPr>
          <p:cNvPr id="16" name="Slide Number Placeholder 15"/>
          <p:cNvSpPr>
            <a:spLocks noGrp="1"/>
          </p:cNvSpPr>
          <p:nvPr>
            <p:ph type="sldNum" sz="quarter" idx="12"/>
          </p:nvPr>
        </p:nvSpPr>
        <p:spPr>
          <a:xfrm>
            <a:off x="8229600" y="6473952"/>
            <a:ext cx="758952" cy="246888"/>
          </a:xfrm>
        </p:spPr>
        <p:txBody>
          <a:bodyPr/>
          <a:lstStyle/>
          <a:p>
            <a:fld id="{CA15C064-DD44-4CAC-873E-2D1F54821676}" type="slidenum">
              <a:rPr kumimoji="0" lang="en-US" smtClean="0"/>
              <a:pPr eaLnBrk="1" latinLnBrk="0" hangingPunct="1"/>
              <a:t>‹#›</a:t>
            </a:fld>
            <a:endParaRPr kumimoji="0"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74CBEAF9-9E58-4CC8-A6FF-6DD8A58DEEA4}" type="datetimeFigureOut">
              <a:rPr lang="en-US" smtClean="0">
                <a:solidFill>
                  <a:srgbClr val="F0A22E">
                    <a:shade val="75000"/>
                  </a:srgbClr>
                </a:solidFill>
              </a:rPr>
              <a:pPr/>
              <a:t>1/19/2017</a:t>
            </a:fld>
            <a:endParaRPr lang="en-US">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a:solidFill>
                <a:srgbClr val="F0A22E">
                  <a:shade val="75000"/>
                </a:srgbClr>
              </a:solidFill>
            </a:endParaRPr>
          </a:p>
        </p:txBody>
      </p:sp>
      <p:sp>
        <p:nvSpPr>
          <p:cNvPr id="31" name="Slide Number Placeholder 30"/>
          <p:cNvSpPr>
            <a:spLocks noGrp="1"/>
          </p:cNvSpPr>
          <p:nvPr>
            <p:ph type="sldNum" sz="quarter" idx="12"/>
          </p:nvPr>
        </p:nvSpPr>
        <p:spPr/>
        <p:txBody>
          <a:bodyPr/>
          <a:lstStyle/>
          <a:p>
            <a:fld id="{CA15C064-DD44-4CAC-873E-2D1F54821676}" type="slidenum">
              <a:rPr lang="en-US" smtClean="0">
                <a:solidFill>
                  <a:srgbClr val="F0A22E">
                    <a:shade val="75000"/>
                  </a:srgbClr>
                </a:solidFill>
              </a:rPr>
              <a:pPr/>
              <a:t>‹#›</a:t>
            </a:fld>
            <a:endParaRPr lang="en-US">
              <a:solidFill>
                <a:srgbClr val="F0A22E">
                  <a:shade val="75000"/>
                </a:srgbClr>
              </a:solidFill>
            </a:endParaRPr>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36187696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4CBEAF9-9E58-4CC8-A6FF-6DD8A58DEEA4}" type="datetimeFigureOut">
              <a:rPr lang="en-US" smtClean="0">
                <a:solidFill>
                  <a:srgbClr val="F0A22E">
                    <a:shade val="75000"/>
                  </a:srgbClr>
                </a:solidFill>
              </a:rPr>
              <a:pPr/>
              <a:t>1/19/2017</a:t>
            </a:fld>
            <a:endParaRPr lang="en-US">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a:solidFill>
                <a:srgbClr val="F0A22E">
                  <a:shade val="75000"/>
                </a:srgbClr>
              </a:solidFill>
            </a:endParaRPr>
          </a:p>
        </p:txBody>
      </p:sp>
      <p:sp>
        <p:nvSpPr>
          <p:cNvPr id="6" name="Slide Number Placeholder 5"/>
          <p:cNvSpPr>
            <a:spLocks noGrp="1"/>
          </p:cNvSpPr>
          <p:nvPr>
            <p:ph type="sldNum" sz="quarter" idx="12"/>
          </p:nvPr>
        </p:nvSpPr>
        <p:spPr/>
        <p:txBody>
          <a:bodyPr/>
          <a:lstStyle/>
          <a:p>
            <a:fld id="{CA15C064-DD44-4CAC-873E-2D1F54821676}" type="slidenum">
              <a:rPr lang="en-US" smtClean="0">
                <a:solidFill>
                  <a:srgbClr val="F0A22E">
                    <a:shade val="75000"/>
                  </a:srgbClr>
                </a:solidFill>
              </a:rPr>
              <a:pPr/>
              <a:t>‹#›</a:t>
            </a:fld>
            <a:endParaRPr lang="en-US">
              <a:solidFill>
                <a:srgbClr val="F0A22E">
                  <a:shade val="75000"/>
                </a:srgbClr>
              </a:solidFill>
            </a:endParaRPr>
          </a:p>
        </p:txBody>
      </p:sp>
    </p:spTree>
    <p:extLst>
      <p:ext uri="{BB962C8B-B14F-4D97-AF65-F5344CB8AC3E}">
        <p14:creationId xmlns:p14="http://schemas.microsoft.com/office/powerpoint/2010/main" val="39598658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4CBEAF9-9E58-4CC8-A6FF-6DD8A58DEEA4}" type="datetimeFigureOut">
              <a:rPr lang="en-US" smtClean="0">
                <a:solidFill>
                  <a:srgbClr val="F0A22E">
                    <a:shade val="75000"/>
                  </a:srgbClr>
                </a:solidFill>
              </a:rPr>
              <a:pPr/>
              <a:t>1/19/2017</a:t>
            </a:fld>
            <a:endParaRPr lang="en-US">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a:solidFill>
                <a:srgbClr val="F0A22E">
                  <a:shade val="75000"/>
                </a:srgbClr>
              </a:solidFill>
            </a:endParaRPr>
          </a:p>
        </p:txBody>
      </p:sp>
      <p:sp>
        <p:nvSpPr>
          <p:cNvPr id="6" name="Slide Number Placeholder 5"/>
          <p:cNvSpPr>
            <a:spLocks noGrp="1"/>
          </p:cNvSpPr>
          <p:nvPr>
            <p:ph type="sldNum" sz="quarter" idx="12"/>
          </p:nvPr>
        </p:nvSpPr>
        <p:spPr/>
        <p:txBody>
          <a:bodyPr/>
          <a:lstStyle/>
          <a:p>
            <a:fld id="{CA15C064-DD44-4CAC-873E-2D1F54821676}" type="slidenum">
              <a:rPr lang="en-US" smtClean="0">
                <a:solidFill>
                  <a:srgbClr val="F0A22E">
                    <a:shade val="75000"/>
                  </a:srgbClr>
                </a:solidFill>
              </a:rPr>
              <a:pPr/>
              <a:t>‹#›</a:t>
            </a:fld>
            <a:endParaRPr lang="en-US">
              <a:solidFill>
                <a:srgbClr val="F0A22E">
                  <a:shade val="75000"/>
                </a:srgbClr>
              </a:solidFill>
            </a:endParaRPr>
          </a:p>
        </p:txBody>
      </p:sp>
    </p:spTree>
    <p:extLst>
      <p:ext uri="{BB962C8B-B14F-4D97-AF65-F5344CB8AC3E}">
        <p14:creationId xmlns:p14="http://schemas.microsoft.com/office/powerpoint/2010/main" val="8096757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74CBEAF9-9E58-4CC8-A6FF-6DD8A58DEEA4}" type="datetimeFigureOut">
              <a:rPr lang="en-US" smtClean="0">
                <a:solidFill>
                  <a:srgbClr val="F0A22E">
                    <a:shade val="75000"/>
                  </a:srgbClr>
                </a:solidFill>
              </a:rPr>
              <a:pPr/>
              <a:t>1/19/2017</a:t>
            </a:fld>
            <a:endParaRPr lang="en-US">
              <a:solidFill>
                <a:srgbClr val="F0A22E">
                  <a:shade val="75000"/>
                </a:srgbClr>
              </a:solidFill>
            </a:endParaRPr>
          </a:p>
        </p:txBody>
      </p:sp>
      <p:sp>
        <p:nvSpPr>
          <p:cNvPr id="2" name="Footer Placeholder 1"/>
          <p:cNvSpPr>
            <a:spLocks noGrp="1"/>
          </p:cNvSpPr>
          <p:nvPr>
            <p:ph type="ftr" sz="quarter" idx="11"/>
          </p:nvPr>
        </p:nvSpPr>
        <p:spPr/>
        <p:txBody>
          <a:bodyPr/>
          <a:lstStyle/>
          <a:p>
            <a:endParaRPr lang="en-US">
              <a:solidFill>
                <a:srgbClr val="F0A22E">
                  <a:shade val="75000"/>
                </a:srgbClr>
              </a:solidFill>
            </a:endParaRPr>
          </a:p>
        </p:txBody>
      </p:sp>
      <p:sp>
        <p:nvSpPr>
          <p:cNvPr id="15" name="Slide Number Placeholder 14"/>
          <p:cNvSpPr>
            <a:spLocks noGrp="1"/>
          </p:cNvSpPr>
          <p:nvPr>
            <p:ph type="sldNum" sz="quarter" idx="12"/>
          </p:nvPr>
        </p:nvSpPr>
        <p:spPr>
          <a:xfrm>
            <a:off x="8229600" y="6473952"/>
            <a:ext cx="758952" cy="246888"/>
          </a:xfrm>
        </p:spPr>
        <p:txBody>
          <a:bodyPr/>
          <a:lstStyle/>
          <a:p>
            <a:fld id="{CA15C064-DD44-4CAC-873E-2D1F54821676}" type="slidenum">
              <a:rPr lang="en-US" smtClean="0">
                <a:solidFill>
                  <a:srgbClr val="F0A22E">
                    <a:shade val="75000"/>
                  </a:srgbClr>
                </a:solidFill>
              </a:rPr>
              <a:pPr/>
              <a:t>‹#›</a:t>
            </a:fld>
            <a:endParaRPr lang="en-US" dirty="0">
              <a:solidFill>
                <a:srgbClr val="F0A22E">
                  <a:shade val="75000"/>
                </a:srgbClr>
              </a:solidFill>
            </a:endParaRPr>
          </a:p>
        </p:txBody>
      </p:sp>
    </p:spTree>
    <p:extLst>
      <p:ext uri="{BB962C8B-B14F-4D97-AF65-F5344CB8AC3E}">
        <p14:creationId xmlns:p14="http://schemas.microsoft.com/office/powerpoint/2010/main" val="21032932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74CBEAF9-9E58-4CC8-A6FF-6DD8A58DEEA4}" type="datetimeFigureOut">
              <a:rPr lang="en-US" smtClean="0">
                <a:solidFill>
                  <a:srgbClr val="F0A22E">
                    <a:shade val="75000"/>
                  </a:srgbClr>
                </a:solidFill>
              </a:rPr>
              <a:pPr/>
              <a:t>1/19/2017</a:t>
            </a:fld>
            <a:endParaRPr lang="en-US">
              <a:solidFill>
                <a:srgbClr val="F0A22E">
                  <a:shade val="75000"/>
                </a:srgbClr>
              </a:solidFill>
            </a:endParaRPr>
          </a:p>
        </p:txBody>
      </p:sp>
      <p:sp>
        <p:nvSpPr>
          <p:cNvPr id="19" name="Footer Placeholder 18"/>
          <p:cNvSpPr>
            <a:spLocks noGrp="1"/>
          </p:cNvSpPr>
          <p:nvPr>
            <p:ph type="ftr" sz="quarter" idx="11"/>
          </p:nvPr>
        </p:nvSpPr>
        <p:spPr>
          <a:xfrm>
            <a:off x="3581400" y="76200"/>
            <a:ext cx="2895600" cy="288925"/>
          </a:xfrm>
        </p:spPr>
        <p:txBody>
          <a:bodyPr/>
          <a:lstStyle/>
          <a:p>
            <a:endParaRPr lang="en-US">
              <a:solidFill>
                <a:srgbClr val="F0A22E">
                  <a:shade val="75000"/>
                </a:srgbClr>
              </a:solidFill>
            </a:endParaRPr>
          </a:p>
        </p:txBody>
      </p:sp>
      <p:sp>
        <p:nvSpPr>
          <p:cNvPr id="16" name="Slide Number Placeholder 15"/>
          <p:cNvSpPr>
            <a:spLocks noGrp="1"/>
          </p:cNvSpPr>
          <p:nvPr>
            <p:ph type="sldNum" sz="quarter" idx="12"/>
          </p:nvPr>
        </p:nvSpPr>
        <p:spPr>
          <a:xfrm>
            <a:off x="8229600" y="6473952"/>
            <a:ext cx="758952" cy="246888"/>
          </a:xfrm>
        </p:spPr>
        <p:txBody>
          <a:bodyPr/>
          <a:lstStyle/>
          <a:p>
            <a:fld id="{CA15C064-DD44-4CAC-873E-2D1F54821676}" type="slidenum">
              <a:rPr lang="en-US" smtClean="0">
                <a:solidFill>
                  <a:srgbClr val="F0A22E">
                    <a:shade val="75000"/>
                  </a:srgbClr>
                </a:solidFill>
              </a:rPr>
              <a:pPr/>
              <a:t>‹#›</a:t>
            </a:fld>
            <a:endParaRPr lang="en-US" dirty="0">
              <a:solidFill>
                <a:srgbClr val="F0A22E">
                  <a:shade val="75000"/>
                </a:srgbClr>
              </a:solidFill>
            </a:endParaRPr>
          </a:p>
        </p:txBody>
      </p:sp>
    </p:spTree>
    <p:extLst>
      <p:ext uri="{BB962C8B-B14F-4D97-AF65-F5344CB8AC3E}">
        <p14:creationId xmlns:p14="http://schemas.microsoft.com/office/powerpoint/2010/main" val="42922158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74CBEAF9-9E58-4CC8-A6FF-6DD8A58DEEA4}" type="datetimeFigureOut">
              <a:rPr lang="en-US" smtClean="0">
                <a:solidFill>
                  <a:srgbClr val="F0A22E">
                    <a:shade val="75000"/>
                  </a:srgbClr>
                </a:solidFill>
              </a:rPr>
              <a:pPr/>
              <a:t>1/19/2017</a:t>
            </a:fld>
            <a:endParaRPr lang="en-US">
              <a:solidFill>
                <a:srgbClr val="F0A22E">
                  <a:shade val="75000"/>
                </a:srgbClr>
              </a:solidFill>
            </a:endParaRPr>
          </a:p>
        </p:txBody>
      </p:sp>
      <p:sp>
        <p:nvSpPr>
          <p:cNvPr id="11" name="Footer Placeholder 10"/>
          <p:cNvSpPr>
            <a:spLocks noGrp="1"/>
          </p:cNvSpPr>
          <p:nvPr>
            <p:ph type="ftr" sz="quarter" idx="11"/>
          </p:nvPr>
        </p:nvSpPr>
        <p:spPr/>
        <p:txBody>
          <a:bodyPr/>
          <a:lstStyle/>
          <a:p>
            <a:endParaRPr lang="en-US">
              <a:solidFill>
                <a:srgbClr val="F0A22E">
                  <a:shade val="75000"/>
                </a:srgbClr>
              </a:solidFill>
            </a:endParaRPr>
          </a:p>
        </p:txBody>
      </p:sp>
      <p:sp>
        <p:nvSpPr>
          <p:cNvPr id="16" name="Slide Number Placeholder 15"/>
          <p:cNvSpPr>
            <a:spLocks noGrp="1"/>
          </p:cNvSpPr>
          <p:nvPr>
            <p:ph type="sldNum" sz="quarter" idx="12"/>
          </p:nvPr>
        </p:nvSpPr>
        <p:spPr/>
        <p:txBody>
          <a:bodyPr/>
          <a:lstStyle/>
          <a:p>
            <a:fld id="{CA15C064-DD44-4CAC-873E-2D1F54821676}" type="slidenum">
              <a:rPr lang="en-US" smtClean="0">
                <a:solidFill>
                  <a:srgbClr val="F0A22E">
                    <a:shade val="75000"/>
                  </a:srgbClr>
                </a:solidFill>
              </a:rPr>
              <a:pPr/>
              <a:t>‹#›</a:t>
            </a:fld>
            <a:endParaRPr lang="en-US">
              <a:solidFill>
                <a:srgbClr val="F0A22E">
                  <a:shade val="75000"/>
                </a:srgbClr>
              </a:solidFill>
            </a:endParaRPr>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2183237766"/>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74CBEAF9-9E58-4CC8-A6FF-6DD8A58DEEA4}" type="datetimeFigureOut">
              <a:rPr lang="en-US" smtClean="0">
                <a:solidFill>
                  <a:srgbClr val="F0A22E">
                    <a:shade val="75000"/>
                  </a:srgbClr>
                </a:solidFill>
              </a:rPr>
              <a:pPr/>
              <a:t>1/19/2017</a:t>
            </a:fld>
            <a:endParaRPr lang="en-US">
              <a:solidFill>
                <a:srgbClr val="F0A22E">
                  <a:shade val="75000"/>
                </a:srgbClr>
              </a:solidFill>
            </a:endParaRPr>
          </a:p>
        </p:txBody>
      </p:sp>
      <p:sp>
        <p:nvSpPr>
          <p:cNvPr id="10" name="Footer Placeholder 9"/>
          <p:cNvSpPr>
            <a:spLocks noGrp="1"/>
          </p:cNvSpPr>
          <p:nvPr>
            <p:ph type="ftr" sz="quarter" idx="11"/>
          </p:nvPr>
        </p:nvSpPr>
        <p:spPr/>
        <p:txBody>
          <a:bodyPr/>
          <a:lstStyle/>
          <a:p>
            <a:endParaRPr lang="en-US">
              <a:solidFill>
                <a:srgbClr val="F0A22E">
                  <a:shade val="75000"/>
                </a:srgbClr>
              </a:solidFill>
            </a:endParaRPr>
          </a:p>
        </p:txBody>
      </p:sp>
      <p:sp>
        <p:nvSpPr>
          <p:cNvPr id="31" name="Slide Number Placeholder 30"/>
          <p:cNvSpPr>
            <a:spLocks noGrp="1"/>
          </p:cNvSpPr>
          <p:nvPr>
            <p:ph type="sldNum" sz="quarter" idx="12"/>
          </p:nvPr>
        </p:nvSpPr>
        <p:spPr/>
        <p:txBody>
          <a:bodyPr/>
          <a:lstStyle/>
          <a:p>
            <a:fld id="{CA15C064-DD44-4CAC-873E-2D1F54821676}" type="slidenum">
              <a:rPr lang="en-US" smtClean="0">
                <a:solidFill>
                  <a:srgbClr val="F0A22E">
                    <a:shade val="75000"/>
                  </a:srgbClr>
                </a:solidFill>
              </a:rPr>
              <a:pPr/>
              <a:t>‹#›</a:t>
            </a:fld>
            <a:endParaRPr lang="en-US">
              <a:solidFill>
                <a:srgbClr val="F0A22E">
                  <a:shade val="75000"/>
                </a:srgbClr>
              </a:solidFill>
            </a:endParaRPr>
          </a:p>
        </p:txBody>
      </p:sp>
    </p:spTree>
    <p:extLst>
      <p:ext uri="{BB962C8B-B14F-4D97-AF65-F5344CB8AC3E}">
        <p14:creationId xmlns:p14="http://schemas.microsoft.com/office/powerpoint/2010/main" val="103165038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74CBEAF9-9E58-4CC8-A6FF-6DD8A58DEEA4}" type="datetimeFigureOut">
              <a:rPr lang="en-US" smtClean="0">
                <a:solidFill>
                  <a:srgbClr val="F0A22E">
                    <a:shade val="75000"/>
                  </a:srgbClr>
                </a:solidFill>
              </a:rPr>
              <a:pPr/>
              <a:t>1/19/2017</a:t>
            </a:fld>
            <a:endParaRPr lang="en-US">
              <a:solidFill>
                <a:srgbClr val="F0A22E">
                  <a:shade val="75000"/>
                </a:srgbClr>
              </a:solidFill>
            </a:endParaRPr>
          </a:p>
        </p:txBody>
      </p:sp>
      <p:sp>
        <p:nvSpPr>
          <p:cNvPr id="6" name="Footer Placeholder 5"/>
          <p:cNvSpPr>
            <a:spLocks noGrp="1"/>
          </p:cNvSpPr>
          <p:nvPr>
            <p:ph type="ftr" sz="quarter" idx="11"/>
          </p:nvPr>
        </p:nvSpPr>
        <p:spPr/>
        <p:txBody>
          <a:bodyPr/>
          <a:lstStyle/>
          <a:p>
            <a:endParaRPr lang="en-US">
              <a:solidFill>
                <a:srgbClr val="F0A22E">
                  <a:shade val="75000"/>
                </a:srgbClr>
              </a:solidFill>
            </a:endParaRPr>
          </a:p>
        </p:txBody>
      </p:sp>
      <p:sp>
        <p:nvSpPr>
          <p:cNvPr id="7" name="Slide Number Placeholder 6"/>
          <p:cNvSpPr>
            <a:spLocks noGrp="1"/>
          </p:cNvSpPr>
          <p:nvPr>
            <p:ph type="sldNum" sz="quarter" idx="12"/>
          </p:nvPr>
        </p:nvSpPr>
        <p:spPr>
          <a:xfrm>
            <a:off x="8229600" y="6477000"/>
            <a:ext cx="762000" cy="246888"/>
          </a:xfrm>
        </p:spPr>
        <p:txBody>
          <a:bodyPr/>
          <a:lstStyle/>
          <a:p>
            <a:fld id="{CA15C064-DD44-4CAC-873E-2D1F54821676}" type="slidenum">
              <a:rPr lang="en-US" smtClean="0">
                <a:solidFill>
                  <a:srgbClr val="F0A22E">
                    <a:shade val="75000"/>
                  </a:srgbClr>
                </a:solidFill>
              </a:rPr>
              <a:pPr/>
              <a:t>‹#›</a:t>
            </a:fld>
            <a:endParaRPr lang="en-US" dirty="0">
              <a:solidFill>
                <a:srgbClr val="F0A22E">
                  <a:shade val="75000"/>
                </a:srgbClr>
              </a:solidFill>
            </a:endParaRPr>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1381076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74CBEAF9-9E58-4CC8-A6FF-6DD8A58DEEA4}" type="datetimeFigureOut">
              <a:rPr lang="en-US" smtClean="0">
                <a:solidFill>
                  <a:srgbClr val="F0A22E">
                    <a:shade val="75000"/>
                  </a:srgbClr>
                </a:solidFill>
              </a:rPr>
              <a:pPr/>
              <a:t>1/19/2017</a:t>
            </a:fld>
            <a:endParaRPr lang="en-US">
              <a:solidFill>
                <a:srgbClr val="F0A22E">
                  <a:shade val="75000"/>
                </a:srgbClr>
              </a:solidFill>
            </a:endParaRPr>
          </a:p>
        </p:txBody>
      </p:sp>
      <p:sp>
        <p:nvSpPr>
          <p:cNvPr id="21" name="Footer Placeholder 20"/>
          <p:cNvSpPr>
            <a:spLocks noGrp="1"/>
          </p:cNvSpPr>
          <p:nvPr>
            <p:ph type="ftr" sz="quarter" idx="11"/>
          </p:nvPr>
        </p:nvSpPr>
        <p:spPr/>
        <p:txBody>
          <a:bodyPr/>
          <a:lstStyle/>
          <a:p>
            <a:endParaRPr lang="en-US">
              <a:solidFill>
                <a:srgbClr val="F0A22E">
                  <a:shade val="75000"/>
                </a:srgbClr>
              </a:solidFill>
            </a:endParaRPr>
          </a:p>
        </p:txBody>
      </p:sp>
      <p:sp>
        <p:nvSpPr>
          <p:cNvPr id="6" name="Slide Number Placeholder 5"/>
          <p:cNvSpPr>
            <a:spLocks noGrp="1"/>
          </p:cNvSpPr>
          <p:nvPr>
            <p:ph type="sldNum" sz="quarter" idx="12"/>
          </p:nvPr>
        </p:nvSpPr>
        <p:spPr/>
        <p:txBody>
          <a:bodyPr/>
          <a:lstStyle/>
          <a:p>
            <a:fld id="{CA15C064-DD44-4CAC-873E-2D1F54821676}" type="slidenum">
              <a:rPr lang="en-US" smtClean="0">
                <a:solidFill>
                  <a:srgbClr val="F0A22E">
                    <a:shade val="75000"/>
                  </a:srgbClr>
                </a:solidFill>
              </a:rPr>
              <a:pPr/>
              <a:t>‹#›</a:t>
            </a:fld>
            <a:endParaRPr lang="en-US">
              <a:solidFill>
                <a:srgbClr val="F0A22E">
                  <a:shade val="75000"/>
                </a:srgbClr>
              </a:solidFill>
            </a:endParaRPr>
          </a:p>
        </p:txBody>
      </p:sp>
    </p:spTree>
    <p:extLst>
      <p:ext uri="{BB962C8B-B14F-4D97-AF65-F5344CB8AC3E}">
        <p14:creationId xmlns:p14="http://schemas.microsoft.com/office/powerpoint/2010/main" val="36844303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4CBEAF9-9E58-4CC8-A6FF-6DD8A58DEEA4}" type="datetimeFigureOut">
              <a:rPr lang="en-US" smtClean="0">
                <a:solidFill>
                  <a:srgbClr val="F0A22E">
                    <a:shade val="75000"/>
                  </a:srgbClr>
                </a:solidFill>
              </a:rPr>
              <a:pPr/>
              <a:t>1/19/2017</a:t>
            </a:fld>
            <a:endParaRPr lang="en-US">
              <a:solidFill>
                <a:srgbClr val="F0A22E">
                  <a:shade val="75000"/>
                </a:srgbClr>
              </a:solidFill>
            </a:endParaRPr>
          </a:p>
        </p:txBody>
      </p:sp>
      <p:sp>
        <p:nvSpPr>
          <p:cNvPr id="24" name="Footer Placeholder 23"/>
          <p:cNvSpPr>
            <a:spLocks noGrp="1"/>
          </p:cNvSpPr>
          <p:nvPr>
            <p:ph type="ftr" sz="quarter" idx="11"/>
          </p:nvPr>
        </p:nvSpPr>
        <p:spPr/>
        <p:txBody>
          <a:bodyPr/>
          <a:lstStyle/>
          <a:p>
            <a:endParaRPr lang="en-US">
              <a:solidFill>
                <a:srgbClr val="F0A22E">
                  <a:shade val="75000"/>
                </a:srgbClr>
              </a:solidFill>
            </a:endParaRPr>
          </a:p>
        </p:txBody>
      </p:sp>
      <p:sp>
        <p:nvSpPr>
          <p:cNvPr id="7" name="Slide Number Placeholder 6"/>
          <p:cNvSpPr>
            <a:spLocks noGrp="1"/>
          </p:cNvSpPr>
          <p:nvPr>
            <p:ph type="sldNum" sz="quarter" idx="12"/>
          </p:nvPr>
        </p:nvSpPr>
        <p:spPr/>
        <p:txBody>
          <a:bodyPr/>
          <a:lstStyle/>
          <a:p>
            <a:fld id="{CA15C064-DD44-4CAC-873E-2D1F54821676}" type="slidenum">
              <a:rPr lang="en-US" smtClean="0">
                <a:solidFill>
                  <a:srgbClr val="F0A22E">
                    <a:shade val="75000"/>
                  </a:srgbClr>
                </a:solidFill>
              </a:rPr>
              <a:pPr/>
              <a:t>‹#›</a:t>
            </a:fld>
            <a:endParaRPr lang="en-US">
              <a:solidFill>
                <a:srgbClr val="F0A22E">
                  <a:shade val="75000"/>
                </a:srgbClr>
              </a:solidFill>
            </a:endParaRPr>
          </a:p>
        </p:txBody>
      </p:sp>
    </p:spTree>
    <p:extLst>
      <p:ext uri="{BB962C8B-B14F-4D97-AF65-F5344CB8AC3E}">
        <p14:creationId xmlns:p14="http://schemas.microsoft.com/office/powerpoint/2010/main" val="28769142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pPr eaLnBrk="1" latinLnBrk="0" hangingPunct="1"/>
            <a:fld id="{74CBEAF9-9E58-4CC8-A6FF-6DD8A58DEEA4}" type="datetimeFigureOut">
              <a:rPr lang="en-US" smtClean="0"/>
              <a:pPr eaLnBrk="1" latinLnBrk="0" hangingPunct="1"/>
              <a:t>1/19/2017</a:t>
            </a:fld>
            <a:endParaRPr lang="en-US"/>
          </a:p>
        </p:txBody>
      </p:sp>
      <p:sp>
        <p:nvSpPr>
          <p:cNvPr id="11" name="Footer Placeholder 10"/>
          <p:cNvSpPr>
            <a:spLocks noGrp="1"/>
          </p:cNvSpPr>
          <p:nvPr>
            <p:ph type="ftr" sz="quarter" idx="11"/>
          </p:nvPr>
        </p:nvSpPr>
        <p:spPr/>
        <p:txBody>
          <a:bodyPr/>
          <a:lstStyle/>
          <a:p>
            <a:endParaRPr kumimoji="0" lang="en-US"/>
          </a:p>
        </p:txBody>
      </p:sp>
      <p:sp>
        <p:nvSpPr>
          <p:cNvPr id="16" name="Slide Number Placeholder 15"/>
          <p:cNvSpPr>
            <a:spLocks noGrp="1"/>
          </p:cNvSpPr>
          <p:nvPr>
            <p:ph type="sldNum" sz="quarter" idx="12"/>
          </p:nvPr>
        </p:nvSpPr>
        <p:spPr/>
        <p:txBody>
          <a:bodyPr/>
          <a:lstStyle/>
          <a:p>
            <a:fld id="{CA15C064-DD44-4CAC-873E-2D1F54821676}" type="slidenum">
              <a:rPr kumimoji="0" lang="en-US" smtClean="0"/>
              <a:pPr eaLnBrk="1" latinLnBrk="0" hangingPunct="1"/>
              <a:t>‹#›</a:t>
            </a:fld>
            <a:endParaRPr kumimoji="0"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74CBEAF9-9E58-4CC8-A6FF-6DD8A58DEEA4}" type="datetimeFigureOut">
              <a:rPr lang="en-US" smtClean="0">
                <a:solidFill>
                  <a:srgbClr val="F0A22E">
                    <a:shade val="75000"/>
                  </a:srgbClr>
                </a:solidFill>
              </a:rPr>
              <a:pPr/>
              <a:t>1/19/2017</a:t>
            </a:fld>
            <a:endParaRPr lang="en-US">
              <a:solidFill>
                <a:srgbClr val="F0A22E">
                  <a:shade val="75000"/>
                </a:srgbClr>
              </a:solidFill>
            </a:endParaRPr>
          </a:p>
        </p:txBody>
      </p:sp>
      <p:sp>
        <p:nvSpPr>
          <p:cNvPr id="29" name="Footer Placeholder 28"/>
          <p:cNvSpPr>
            <a:spLocks noGrp="1"/>
          </p:cNvSpPr>
          <p:nvPr>
            <p:ph type="ftr" sz="quarter" idx="11"/>
          </p:nvPr>
        </p:nvSpPr>
        <p:spPr/>
        <p:txBody>
          <a:bodyPr/>
          <a:lstStyle/>
          <a:p>
            <a:endParaRPr lang="en-US" dirty="0">
              <a:solidFill>
                <a:srgbClr val="F0A22E">
                  <a:shade val="75000"/>
                </a:srgbClr>
              </a:solidFill>
            </a:endParaRPr>
          </a:p>
        </p:txBody>
      </p:sp>
      <p:sp>
        <p:nvSpPr>
          <p:cNvPr id="7" name="Slide Number Placeholder 6"/>
          <p:cNvSpPr>
            <a:spLocks noGrp="1"/>
          </p:cNvSpPr>
          <p:nvPr>
            <p:ph type="sldNum" sz="quarter" idx="12"/>
          </p:nvPr>
        </p:nvSpPr>
        <p:spPr/>
        <p:txBody>
          <a:bodyPr/>
          <a:lstStyle/>
          <a:p>
            <a:fld id="{CA15C064-DD44-4CAC-873E-2D1F54821676}" type="slidenum">
              <a:rPr lang="en-US" smtClean="0">
                <a:solidFill>
                  <a:srgbClr val="F0A22E">
                    <a:shade val="75000"/>
                  </a:srgbClr>
                </a:solidFill>
              </a:rPr>
              <a:pPr/>
              <a:t>‹#›</a:t>
            </a:fld>
            <a:endParaRPr lang="en-US">
              <a:solidFill>
                <a:srgbClr val="F0A22E">
                  <a:shade val="75000"/>
                </a:srgbClr>
              </a:solidFill>
            </a:endParaRPr>
          </a:p>
        </p:txBody>
      </p:sp>
    </p:spTree>
    <p:extLst>
      <p:ext uri="{BB962C8B-B14F-4D97-AF65-F5344CB8AC3E}">
        <p14:creationId xmlns:p14="http://schemas.microsoft.com/office/powerpoint/2010/main" val="397132523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74CBEAF9-9E58-4CC8-A6FF-6DD8A58DEEA4}" type="datetimeFigureOut">
              <a:rPr lang="en-US" smtClean="0">
                <a:solidFill>
                  <a:srgbClr val="F0A22E">
                    <a:shade val="75000"/>
                  </a:srgbClr>
                </a:solidFill>
              </a:rPr>
              <a:pPr/>
              <a:t>1/19/2017</a:t>
            </a:fld>
            <a:endParaRPr lang="en-US">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a:solidFill>
                <a:srgbClr val="F0A22E">
                  <a:shade val="75000"/>
                </a:srgbClr>
              </a:solidFill>
            </a:endParaRPr>
          </a:p>
        </p:txBody>
      </p:sp>
      <p:sp>
        <p:nvSpPr>
          <p:cNvPr id="31" name="Slide Number Placeholder 30"/>
          <p:cNvSpPr>
            <a:spLocks noGrp="1"/>
          </p:cNvSpPr>
          <p:nvPr>
            <p:ph type="sldNum" sz="quarter" idx="12"/>
          </p:nvPr>
        </p:nvSpPr>
        <p:spPr/>
        <p:txBody>
          <a:bodyPr/>
          <a:lstStyle/>
          <a:p>
            <a:fld id="{CA15C064-DD44-4CAC-873E-2D1F54821676}" type="slidenum">
              <a:rPr lang="en-US" smtClean="0">
                <a:solidFill>
                  <a:srgbClr val="F0A22E">
                    <a:shade val="75000"/>
                  </a:srgbClr>
                </a:solidFill>
              </a:rPr>
              <a:pPr/>
              <a:t>‹#›</a:t>
            </a:fld>
            <a:endParaRPr lang="en-US">
              <a:solidFill>
                <a:srgbClr val="F0A22E">
                  <a:shade val="75000"/>
                </a:srgbClr>
              </a:solidFill>
            </a:endParaRPr>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20704962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4CBEAF9-9E58-4CC8-A6FF-6DD8A58DEEA4}" type="datetimeFigureOut">
              <a:rPr lang="en-US" smtClean="0">
                <a:solidFill>
                  <a:srgbClr val="F0A22E">
                    <a:shade val="75000"/>
                  </a:srgbClr>
                </a:solidFill>
              </a:rPr>
              <a:pPr/>
              <a:t>1/19/2017</a:t>
            </a:fld>
            <a:endParaRPr lang="en-US">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a:solidFill>
                <a:srgbClr val="F0A22E">
                  <a:shade val="75000"/>
                </a:srgbClr>
              </a:solidFill>
            </a:endParaRPr>
          </a:p>
        </p:txBody>
      </p:sp>
      <p:sp>
        <p:nvSpPr>
          <p:cNvPr id="6" name="Slide Number Placeholder 5"/>
          <p:cNvSpPr>
            <a:spLocks noGrp="1"/>
          </p:cNvSpPr>
          <p:nvPr>
            <p:ph type="sldNum" sz="quarter" idx="12"/>
          </p:nvPr>
        </p:nvSpPr>
        <p:spPr/>
        <p:txBody>
          <a:bodyPr/>
          <a:lstStyle/>
          <a:p>
            <a:fld id="{CA15C064-DD44-4CAC-873E-2D1F54821676}" type="slidenum">
              <a:rPr lang="en-US" smtClean="0">
                <a:solidFill>
                  <a:srgbClr val="F0A22E">
                    <a:shade val="75000"/>
                  </a:srgbClr>
                </a:solidFill>
              </a:rPr>
              <a:pPr/>
              <a:t>‹#›</a:t>
            </a:fld>
            <a:endParaRPr lang="en-US">
              <a:solidFill>
                <a:srgbClr val="F0A22E">
                  <a:shade val="75000"/>
                </a:srgbClr>
              </a:solidFill>
            </a:endParaRPr>
          </a:p>
        </p:txBody>
      </p:sp>
    </p:spTree>
    <p:extLst>
      <p:ext uri="{BB962C8B-B14F-4D97-AF65-F5344CB8AC3E}">
        <p14:creationId xmlns:p14="http://schemas.microsoft.com/office/powerpoint/2010/main" val="426065837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4CBEAF9-9E58-4CC8-A6FF-6DD8A58DEEA4}" type="datetimeFigureOut">
              <a:rPr lang="en-US" smtClean="0">
                <a:solidFill>
                  <a:srgbClr val="F0A22E">
                    <a:shade val="75000"/>
                  </a:srgbClr>
                </a:solidFill>
              </a:rPr>
              <a:pPr/>
              <a:t>1/19/2017</a:t>
            </a:fld>
            <a:endParaRPr lang="en-US">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a:solidFill>
                <a:srgbClr val="F0A22E">
                  <a:shade val="75000"/>
                </a:srgbClr>
              </a:solidFill>
            </a:endParaRPr>
          </a:p>
        </p:txBody>
      </p:sp>
      <p:sp>
        <p:nvSpPr>
          <p:cNvPr id="6" name="Slide Number Placeholder 5"/>
          <p:cNvSpPr>
            <a:spLocks noGrp="1"/>
          </p:cNvSpPr>
          <p:nvPr>
            <p:ph type="sldNum" sz="quarter" idx="12"/>
          </p:nvPr>
        </p:nvSpPr>
        <p:spPr/>
        <p:txBody>
          <a:bodyPr/>
          <a:lstStyle/>
          <a:p>
            <a:fld id="{CA15C064-DD44-4CAC-873E-2D1F54821676}" type="slidenum">
              <a:rPr lang="en-US" smtClean="0">
                <a:solidFill>
                  <a:srgbClr val="F0A22E">
                    <a:shade val="75000"/>
                  </a:srgbClr>
                </a:solidFill>
              </a:rPr>
              <a:pPr/>
              <a:t>‹#›</a:t>
            </a:fld>
            <a:endParaRPr lang="en-US">
              <a:solidFill>
                <a:srgbClr val="F0A22E">
                  <a:shade val="75000"/>
                </a:srgbClr>
              </a:solidFill>
            </a:endParaRPr>
          </a:p>
        </p:txBody>
      </p:sp>
    </p:spTree>
    <p:extLst>
      <p:ext uri="{BB962C8B-B14F-4D97-AF65-F5344CB8AC3E}">
        <p14:creationId xmlns:p14="http://schemas.microsoft.com/office/powerpoint/2010/main" val="446877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74CBEAF9-9E58-4CC8-A6FF-6DD8A58DEEA4}" type="datetimeFigureOut">
              <a:rPr lang="en-US" smtClean="0">
                <a:solidFill>
                  <a:srgbClr val="F0A22E">
                    <a:shade val="75000"/>
                  </a:srgbClr>
                </a:solidFill>
              </a:rPr>
              <a:pPr/>
              <a:t>1/19/2017</a:t>
            </a:fld>
            <a:endParaRPr lang="en-US">
              <a:solidFill>
                <a:srgbClr val="F0A22E">
                  <a:shade val="75000"/>
                </a:srgbClr>
              </a:solidFill>
            </a:endParaRPr>
          </a:p>
        </p:txBody>
      </p:sp>
      <p:sp>
        <p:nvSpPr>
          <p:cNvPr id="2" name="Footer Placeholder 1"/>
          <p:cNvSpPr>
            <a:spLocks noGrp="1"/>
          </p:cNvSpPr>
          <p:nvPr>
            <p:ph type="ftr" sz="quarter" idx="11"/>
          </p:nvPr>
        </p:nvSpPr>
        <p:spPr/>
        <p:txBody>
          <a:bodyPr/>
          <a:lstStyle/>
          <a:p>
            <a:endParaRPr lang="en-US">
              <a:solidFill>
                <a:srgbClr val="F0A22E">
                  <a:shade val="75000"/>
                </a:srgbClr>
              </a:solidFill>
            </a:endParaRPr>
          </a:p>
        </p:txBody>
      </p:sp>
      <p:sp>
        <p:nvSpPr>
          <p:cNvPr id="15" name="Slide Number Placeholder 14"/>
          <p:cNvSpPr>
            <a:spLocks noGrp="1"/>
          </p:cNvSpPr>
          <p:nvPr>
            <p:ph type="sldNum" sz="quarter" idx="12"/>
          </p:nvPr>
        </p:nvSpPr>
        <p:spPr>
          <a:xfrm>
            <a:off x="8229600" y="6473952"/>
            <a:ext cx="758952" cy="246888"/>
          </a:xfrm>
        </p:spPr>
        <p:txBody>
          <a:bodyPr/>
          <a:lstStyle/>
          <a:p>
            <a:fld id="{CA15C064-DD44-4CAC-873E-2D1F54821676}" type="slidenum">
              <a:rPr lang="en-US" smtClean="0">
                <a:solidFill>
                  <a:srgbClr val="F0A22E">
                    <a:shade val="75000"/>
                  </a:srgbClr>
                </a:solidFill>
              </a:rPr>
              <a:pPr/>
              <a:t>‹#›</a:t>
            </a:fld>
            <a:endParaRPr lang="en-US" dirty="0">
              <a:solidFill>
                <a:srgbClr val="F0A22E">
                  <a:shade val="75000"/>
                </a:srgbClr>
              </a:solidFill>
            </a:endParaRPr>
          </a:p>
        </p:txBody>
      </p:sp>
    </p:spTree>
    <p:extLst>
      <p:ext uri="{BB962C8B-B14F-4D97-AF65-F5344CB8AC3E}">
        <p14:creationId xmlns:p14="http://schemas.microsoft.com/office/powerpoint/2010/main" val="205781215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74CBEAF9-9E58-4CC8-A6FF-6DD8A58DEEA4}" type="datetimeFigureOut">
              <a:rPr lang="en-US" smtClean="0">
                <a:solidFill>
                  <a:srgbClr val="F0A22E">
                    <a:shade val="75000"/>
                  </a:srgbClr>
                </a:solidFill>
              </a:rPr>
              <a:pPr/>
              <a:t>1/19/2017</a:t>
            </a:fld>
            <a:endParaRPr lang="en-US">
              <a:solidFill>
                <a:srgbClr val="F0A22E">
                  <a:shade val="75000"/>
                </a:srgbClr>
              </a:solidFill>
            </a:endParaRPr>
          </a:p>
        </p:txBody>
      </p:sp>
      <p:sp>
        <p:nvSpPr>
          <p:cNvPr id="19" name="Footer Placeholder 18"/>
          <p:cNvSpPr>
            <a:spLocks noGrp="1"/>
          </p:cNvSpPr>
          <p:nvPr>
            <p:ph type="ftr" sz="quarter" idx="11"/>
          </p:nvPr>
        </p:nvSpPr>
        <p:spPr>
          <a:xfrm>
            <a:off x="3581400" y="76200"/>
            <a:ext cx="2895600" cy="288925"/>
          </a:xfrm>
        </p:spPr>
        <p:txBody>
          <a:bodyPr/>
          <a:lstStyle/>
          <a:p>
            <a:endParaRPr lang="en-US">
              <a:solidFill>
                <a:srgbClr val="F0A22E">
                  <a:shade val="75000"/>
                </a:srgbClr>
              </a:solidFill>
            </a:endParaRPr>
          </a:p>
        </p:txBody>
      </p:sp>
      <p:sp>
        <p:nvSpPr>
          <p:cNvPr id="16" name="Slide Number Placeholder 15"/>
          <p:cNvSpPr>
            <a:spLocks noGrp="1"/>
          </p:cNvSpPr>
          <p:nvPr>
            <p:ph type="sldNum" sz="quarter" idx="12"/>
          </p:nvPr>
        </p:nvSpPr>
        <p:spPr>
          <a:xfrm>
            <a:off x="8229600" y="6473952"/>
            <a:ext cx="758952" cy="246888"/>
          </a:xfrm>
        </p:spPr>
        <p:txBody>
          <a:bodyPr/>
          <a:lstStyle/>
          <a:p>
            <a:fld id="{CA15C064-DD44-4CAC-873E-2D1F54821676}" type="slidenum">
              <a:rPr lang="en-US" smtClean="0">
                <a:solidFill>
                  <a:srgbClr val="F0A22E">
                    <a:shade val="75000"/>
                  </a:srgbClr>
                </a:solidFill>
              </a:rPr>
              <a:pPr/>
              <a:t>‹#›</a:t>
            </a:fld>
            <a:endParaRPr lang="en-US" dirty="0">
              <a:solidFill>
                <a:srgbClr val="F0A22E">
                  <a:shade val="75000"/>
                </a:srgbClr>
              </a:solidFill>
            </a:endParaRPr>
          </a:p>
        </p:txBody>
      </p:sp>
    </p:spTree>
    <p:extLst>
      <p:ext uri="{BB962C8B-B14F-4D97-AF65-F5344CB8AC3E}">
        <p14:creationId xmlns:p14="http://schemas.microsoft.com/office/powerpoint/2010/main" val="296642824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74CBEAF9-9E58-4CC8-A6FF-6DD8A58DEEA4}" type="datetimeFigureOut">
              <a:rPr lang="en-US" smtClean="0">
                <a:solidFill>
                  <a:srgbClr val="F0A22E">
                    <a:shade val="75000"/>
                  </a:srgbClr>
                </a:solidFill>
              </a:rPr>
              <a:pPr/>
              <a:t>1/19/2017</a:t>
            </a:fld>
            <a:endParaRPr lang="en-US">
              <a:solidFill>
                <a:srgbClr val="F0A22E">
                  <a:shade val="75000"/>
                </a:srgbClr>
              </a:solidFill>
            </a:endParaRPr>
          </a:p>
        </p:txBody>
      </p:sp>
      <p:sp>
        <p:nvSpPr>
          <p:cNvPr id="11" name="Footer Placeholder 10"/>
          <p:cNvSpPr>
            <a:spLocks noGrp="1"/>
          </p:cNvSpPr>
          <p:nvPr>
            <p:ph type="ftr" sz="quarter" idx="11"/>
          </p:nvPr>
        </p:nvSpPr>
        <p:spPr/>
        <p:txBody>
          <a:bodyPr/>
          <a:lstStyle/>
          <a:p>
            <a:endParaRPr lang="en-US">
              <a:solidFill>
                <a:srgbClr val="F0A22E">
                  <a:shade val="75000"/>
                </a:srgbClr>
              </a:solidFill>
            </a:endParaRPr>
          </a:p>
        </p:txBody>
      </p:sp>
      <p:sp>
        <p:nvSpPr>
          <p:cNvPr id="16" name="Slide Number Placeholder 15"/>
          <p:cNvSpPr>
            <a:spLocks noGrp="1"/>
          </p:cNvSpPr>
          <p:nvPr>
            <p:ph type="sldNum" sz="quarter" idx="12"/>
          </p:nvPr>
        </p:nvSpPr>
        <p:spPr/>
        <p:txBody>
          <a:bodyPr/>
          <a:lstStyle/>
          <a:p>
            <a:fld id="{CA15C064-DD44-4CAC-873E-2D1F54821676}" type="slidenum">
              <a:rPr lang="en-US" smtClean="0">
                <a:solidFill>
                  <a:srgbClr val="F0A22E">
                    <a:shade val="75000"/>
                  </a:srgbClr>
                </a:solidFill>
              </a:rPr>
              <a:pPr/>
              <a:t>‹#›</a:t>
            </a:fld>
            <a:endParaRPr lang="en-US">
              <a:solidFill>
                <a:srgbClr val="F0A22E">
                  <a:shade val="75000"/>
                </a:srgbClr>
              </a:solidFill>
            </a:endParaRPr>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1801753085"/>
      </p:ext>
    </p:extLst>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74CBEAF9-9E58-4CC8-A6FF-6DD8A58DEEA4}" type="datetimeFigureOut">
              <a:rPr lang="en-US" smtClean="0">
                <a:solidFill>
                  <a:srgbClr val="F0A22E">
                    <a:shade val="75000"/>
                  </a:srgbClr>
                </a:solidFill>
              </a:rPr>
              <a:pPr/>
              <a:t>1/19/2017</a:t>
            </a:fld>
            <a:endParaRPr lang="en-US">
              <a:solidFill>
                <a:srgbClr val="F0A22E">
                  <a:shade val="75000"/>
                </a:srgbClr>
              </a:solidFill>
            </a:endParaRPr>
          </a:p>
        </p:txBody>
      </p:sp>
      <p:sp>
        <p:nvSpPr>
          <p:cNvPr id="10" name="Footer Placeholder 9"/>
          <p:cNvSpPr>
            <a:spLocks noGrp="1"/>
          </p:cNvSpPr>
          <p:nvPr>
            <p:ph type="ftr" sz="quarter" idx="11"/>
          </p:nvPr>
        </p:nvSpPr>
        <p:spPr/>
        <p:txBody>
          <a:bodyPr/>
          <a:lstStyle/>
          <a:p>
            <a:endParaRPr lang="en-US">
              <a:solidFill>
                <a:srgbClr val="F0A22E">
                  <a:shade val="75000"/>
                </a:srgbClr>
              </a:solidFill>
            </a:endParaRPr>
          </a:p>
        </p:txBody>
      </p:sp>
      <p:sp>
        <p:nvSpPr>
          <p:cNvPr id="31" name="Slide Number Placeholder 30"/>
          <p:cNvSpPr>
            <a:spLocks noGrp="1"/>
          </p:cNvSpPr>
          <p:nvPr>
            <p:ph type="sldNum" sz="quarter" idx="12"/>
          </p:nvPr>
        </p:nvSpPr>
        <p:spPr/>
        <p:txBody>
          <a:bodyPr/>
          <a:lstStyle/>
          <a:p>
            <a:fld id="{CA15C064-DD44-4CAC-873E-2D1F54821676}" type="slidenum">
              <a:rPr lang="en-US" smtClean="0">
                <a:solidFill>
                  <a:srgbClr val="F0A22E">
                    <a:shade val="75000"/>
                  </a:srgbClr>
                </a:solidFill>
              </a:rPr>
              <a:pPr/>
              <a:t>‹#›</a:t>
            </a:fld>
            <a:endParaRPr lang="en-US">
              <a:solidFill>
                <a:srgbClr val="F0A22E">
                  <a:shade val="75000"/>
                </a:srgbClr>
              </a:solidFill>
            </a:endParaRPr>
          </a:p>
        </p:txBody>
      </p:sp>
    </p:spTree>
    <p:extLst>
      <p:ext uri="{BB962C8B-B14F-4D97-AF65-F5344CB8AC3E}">
        <p14:creationId xmlns:p14="http://schemas.microsoft.com/office/powerpoint/2010/main" val="192938367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74CBEAF9-9E58-4CC8-A6FF-6DD8A58DEEA4}" type="datetimeFigureOut">
              <a:rPr lang="en-US" smtClean="0">
                <a:solidFill>
                  <a:srgbClr val="F0A22E">
                    <a:shade val="75000"/>
                  </a:srgbClr>
                </a:solidFill>
              </a:rPr>
              <a:pPr/>
              <a:t>1/19/2017</a:t>
            </a:fld>
            <a:endParaRPr lang="en-US">
              <a:solidFill>
                <a:srgbClr val="F0A22E">
                  <a:shade val="75000"/>
                </a:srgbClr>
              </a:solidFill>
            </a:endParaRPr>
          </a:p>
        </p:txBody>
      </p:sp>
      <p:sp>
        <p:nvSpPr>
          <p:cNvPr id="6" name="Footer Placeholder 5"/>
          <p:cNvSpPr>
            <a:spLocks noGrp="1"/>
          </p:cNvSpPr>
          <p:nvPr>
            <p:ph type="ftr" sz="quarter" idx="11"/>
          </p:nvPr>
        </p:nvSpPr>
        <p:spPr/>
        <p:txBody>
          <a:bodyPr/>
          <a:lstStyle/>
          <a:p>
            <a:endParaRPr lang="en-US">
              <a:solidFill>
                <a:srgbClr val="F0A22E">
                  <a:shade val="75000"/>
                </a:srgbClr>
              </a:solidFill>
            </a:endParaRPr>
          </a:p>
        </p:txBody>
      </p:sp>
      <p:sp>
        <p:nvSpPr>
          <p:cNvPr id="7" name="Slide Number Placeholder 6"/>
          <p:cNvSpPr>
            <a:spLocks noGrp="1"/>
          </p:cNvSpPr>
          <p:nvPr>
            <p:ph type="sldNum" sz="quarter" idx="12"/>
          </p:nvPr>
        </p:nvSpPr>
        <p:spPr>
          <a:xfrm>
            <a:off x="8229600" y="6477000"/>
            <a:ext cx="762000" cy="246888"/>
          </a:xfrm>
        </p:spPr>
        <p:txBody>
          <a:bodyPr/>
          <a:lstStyle/>
          <a:p>
            <a:fld id="{CA15C064-DD44-4CAC-873E-2D1F54821676}" type="slidenum">
              <a:rPr lang="en-US" smtClean="0">
                <a:solidFill>
                  <a:srgbClr val="F0A22E">
                    <a:shade val="75000"/>
                  </a:srgbClr>
                </a:solidFill>
              </a:rPr>
              <a:pPr/>
              <a:t>‹#›</a:t>
            </a:fld>
            <a:endParaRPr lang="en-US" dirty="0">
              <a:solidFill>
                <a:srgbClr val="F0A22E">
                  <a:shade val="75000"/>
                </a:srgbClr>
              </a:solidFill>
            </a:endParaRPr>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241667934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74CBEAF9-9E58-4CC8-A6FF-6DD8A58DEEA4}" type="datetimeFigureOut">
              <a:rPr lang="en-US" smtClean="0">
                <a:solidFill>
                  <a:srgbClr val="F0A22E">
                    <a:shade val="75000"/>
                  </a:srgbClr>
                </a:solidFill>
              </a:rPr>
              <a:pPr/>
              <a:t>1/19/2017</a:t>
            </a:fld>
            <a:endParaRPr lang="en-US">
              <a:solidFill>
                <a:srgbClr val="F0A22E">
                  <a:shade val="75000"/>
                </a:srgbClr>
              </a:solidFill>
            </a:endParaRPr>
          </a:p>
        </p:txBody>
      </p:sp>
      <p:sp>
        <p:nvSpPr>
          <p:cNvPr id="21" name="Footer Placeholder 20"/>
          <p:cNvSpPr>
            <a:spLocks noGrp="1"/>
          </p:cNvSpPr>
          <p:nvPr>
            <p:ph type="ftr" sz="quarter" idx="11"/>
          </p:nvPr>
        </p:nvSpPr>
        <p:spPr/>
        <p:txBody>
          <a:bodyPr/>
          <a:lstStyle/>
          <a:p>
            <a:endParaRPr lang="en-US">
              <a:solidFill>
                <a:srgbClr val="F0A22E">
                  <a:shade val="75000"/>
                </a:srgbClr>
              </a:solidFill>
            </a:endParaRPr>
          </a:p>
        </p:txBody>
      </p:sp>
      <p:sp>
        <p:nvSpPr>
          <p:cNvPr id="6" name="Slide Number Placeholder 5"/>
          <p:cNvSpPr>
            <a:spLocks noGrp="1"/>
          </p:cNvSpPr>
          <p:nvPr>
            <p:ph type="sldNum" sz="quarter" idx="12"/>
          </p:nvPr>
        </p:nvSpPr>
        <p:spPr/>
        <p:txBody>
          <a:bodyPr/>
          <a:lstStyle/>
          <a:p>
            <a:fld id="{CA15C064-DD44-4CAC-873E-2D1F54821676}" type="slidenum">
              <a:rPr lang="en-US" smtClean="0">
                <a:solidFill>
                  <a:srgbClr val="F0A22E">
                    <a:shade val="75000"/>
                  </a:srgbClr>
                </a:solidFill>
              </a:rPr>
              <a:pPr/>
              <a:t>‹#›</a:t>
            </a:fld>
            <a:endParaRPr lang="en-US">
              <a:solidFill>
                <a:srgbClr val="F0A22E">
                  <a:shade val="75000"/>
                </a:srgbClr>
              </a:solidFill>
            </a:endParaRPr>
          </a:p>
        </p:txBody>
      </p:sp>
    </p:spTree>
    <p:extLst>
      <p:ext uri="{BB962C8B-B14F-4D97-AF65-F5344CB8AC3E}">
        <p14:creationId xmlns:p14="http://schemas.microsoft.com/office/powerpoint/2010/main" val="8584497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pPr eaLnBrk="1" latinLnBrk="0" hangingPunct="1"/>
            <a:fld id="{74CBEAF9-9E58-4CC8-A6FF-6DD8A58DEEA4}" type="datetimeFigureOut">
              <a:rPr lang="en-US" smtClean="0"/>
              <a:pPr eaLnBrk="1" latinLnBrk="0" hangingPunct="1"/>
              <a:t>1/19/2017</a:t>
            </a:fld>
            <a:endParaRPr lang="en-US"/>
          </a:p>
        </p:txBody>
      </p:sp>
      <p:sp>
        <p:nvSpPr>
          <p:cNvPr id="10" name="Footer Placeholder 9"/>
          <p:cNvSpPr>
            <a:spLocks noGrp="1"/>
          </p:cNvSpPr>
          <p:nvPr>
            <p:ph type="ftr" sz="quarter" idx="11"/>
          </p:nvPr>
        </p:nvSpPr>
        <p:spPr/>
        <p:txBody>
          <a:bodyPr/>
          <a:lstStyle/>
          <a:p>
            <a:endParaRPr kumimoji="0" lang="en-US"/>
          </a:p>
        </p:txBody>
      </p:sp>
      <p:sp>
        <p:nvSpPr>
          <p:cNvPr id="31" name="Slide Number Placeholder 30"/>
          <p:cNvSpPr>
            <a:spLocks noGrp="1"/>
          </p:cNvSpPr>
          <p:nvPr>
            <p:ph type="sldNum" sz="quarter" idx="12"/>
          </p:nvPr>
        </p:nvSpPr>
        <p:spPr/>
        <p:txBody>
          <a:bodyPr/>
          <a:lstStyle/>
          <a:p>
            <a:fld id="{CA15C064-DD44-4CAC-873E-2D1F54821676}" type="slidenum">
              <a:rPr kumimoji="0" lang="en-US" smtClean="0"/>
              <a:pPr eaLnBrk="1" latinLnBrk="0" hangingPunct="1"/>
              <a:t>‹#›</a:t>
            </a:fld>
            <a:endParaRPr kumimoji="0"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4CBEAF9-9E58-4CC8-A6FF-6DD8A58DEEA4}" type="datetimeFigureOut">
              <a:rPr lang="en-US" smtClean="0">
                <a:solidFill>
                  <a:srgbClr val="F0A22E">
                    <a:shade val="75000"/>
                  </a:srgbClr>
                </a:solidFill>
              </a:rPr>
              <a:pPr/>
              <a:t>1/19/2017</a:t>
            </a:fld>
            <a:endParaRPr lang="en-US">
              <a:solidFill>
                <a:srgbClr val="F0A22E">
                  <a:shade val="75000"/>
                </a:srgbClr>
              </a:solidFill>
            </a:endParaRPr>
          </a:p>
        </p:txBody>
      </p:sp>
      <p:sp>
        <p:nvSpPr>
          <p:cNvPr id="24" name="Footer Placeholder 23"/>
          <p:cNvSpPr>
            <a:spLocks noGrp="1"/>
          </p:cNvSpPr>
          <p:nvPr>
            <p:ph type="ftr" sz="quarter" idx="11"/>
          </p:nvPr>
        </p:nvSpPr>
        <p:spPr/>
        <p:txBody>
          <a:bodyPr/>
          <a:lstStyle/>
          <a:p>
            <a:endParaRPr lang="en-US">
              <a:solidFill>
                <a:srgbClr val="F0A22E">
                  <a:shade val="75000"/>
                </a:srgbClr>
              </a:solidFill>
            </a:endParaRPr>
          </a:p>
        </p:txBody>
      </p:sp>
      <p:sp>
        <p:nvSpPr>
          <p:cNvPr id="7" name="Slide Number Placeholder 6"/>
          <p:cNvSpPr>
            <a:spLocks noGrp="1"/>
          </p:cNvSpPr>
          <p:nvPr>
            <p:ph type="sldNum" sz="quarter" idx="12"/>
          </p:nvPr>
        </p:nvSpPr>
        <p:spPr/>
        <p:txBody>
          <a:bodyPr/>
          <a:lstStyle/>
          <a:p>
            <a:fld id="{CA15C064-DD44-4CAC-873E-2D1F54821676}" type="slidenum">
              <a:rPr lang="en-US" smtClean="0">
                <a:solidFill>
                  <a:srgbClr val="F0A22E">
                    <a:shade val="75000"/>
                  </a:srgbClr>
                </a:solidFill>
              </a:rPr>
              <a:pPr/>
              <a:t>‹#›</a:t>
            </a:fld>
            <a:endParaRPr lang="en-US">
              <a:solidFill>
                <a:srgbClr val="F0A22E">
                  <a:shade val="75000"/>
                </a:srgbClr>
              </a:solidFill>
            </a:endParaRPr>
          </a:p>
        </p:txBody>
      </p:sp>
    </p:spTree>
    <p:extLst>
      <p:ext uri="{BB962C8B-B14F-4D97-AF65-F5344CB8AC3E}">
        <p14:creationId xmlns:p14="http://schemas.microsoft.com/office/powerpoint/2010/main" val="207648261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74CBEAF9-9E58-4CC8-A6FF-6DD8A58DEEA4}" type="datetimeFigureOut">
              <a:rPr lang="en-US" smtClean="0">
                <a:solidFill>
                  <a:srgbClr val="F0A22E">
                    <a:shade val="75000"/>
                  </a:srgbClr>
                </a:solidFill>
              </a:rPr>
              <a:pPr/>
              <a:t>1/19/2017</a:t>
            </a:fld>
            <a:endParaRPr lang="en-US">
              <a:solidFill>
                <a:srgbClr val="F0A22E">
                  <a:shade val="75000"/>
                </a:srgbClr>
              </a:solidFill>
            </a:endParaRPr>
          </a:p>
        </p:txBody>
      </p:sp>
      <p:sp>
        <p:nvSpPr>
          <p:cNvPr id="29" name="Footer Placeholder 28"/>
          <p:cNvSpPr>
            <a:spLocks noGrp="1"/>
          </p:cNvSpPr>
          <p:nvPr>
            <p:ph type="ftr" sz="quarter" idx="11"/>
          </p:nvPr>
        </p:nvSpPr>
        <p:spPr/>
        <p:txBody>
          <a:bodyPr/>
          <a:lstStyle/>
          <a:p>
            <a:endParaRPr lang="en-US" dirty="0">
              <a:solidFill>
                <a:srgbClr val="F0A22E">
                  <a:shade val="75000"/>
                </a:srgbClr>
              </a:solidFill>
            </a:endParaRPr>
          </a:p>
        </p:txBody>
      </p:sp>
      <p:sp>
        <p:nvSpPr>
          <p:cNvPr id="7" name="Slide Number Placeholder 6"/>
          <p:cNvSpPr>
            <a:spLocks noGrp="1"/>
          </p:cNvSpPr>
          <p:nvPr>
            <p:ph type="sldNum" sz="quarter" idx="12"/>
          </p:nvPr>
        </p:nvSpPr>
        <p:spPr/>
        <p:txBody>
          <a:bodyPr/>
          <a:lstStyle/>
          <a:p>
            <a:fld id="{CA15C064-DD44-4CAC-873E-2D1F54821676}" type="slidenum">
              <a:rPr lang="en-US" smtClean="0">
                <a:solidFill>
                  <a:srgbClr val="F0A22E">
                    <a:shade val="75000"/>
                  </a:srgbClr>
                </a:solidFill>
              </a:rPr>
              <a:pPr/>
              <a:t>‹#›</a:t>
            </a:fld>
            <a:endParaRPr lang="en-US">
              <a:solidFill>
                <a:srgbClr val="F0A22E">
                  <a:shade val="75000"/>
                </a:srgbClr>
              </a:solidFill>
            </a:endParaRPr>
          </a:p>
        </p:txBody>
      </p:sp>
    </p:spTree>
    <p:extLst>
      <p:ext uri="{BB962C8B-B14F-4D97-AF65-F5344CB8AC3E}">
        <p14:creationId xmlns:p14="http://schemas.microsoft.com/office/powerpoint/2010/main" val="338612237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74CBEAF9-9E58-4CC8-A6FF-6DD8A58DEEA4}" type="datetimeFigureOut">
              <a:rPr lang="en-US" smtClean="0">
                <a:solidFill>
                  <a:srgbClr val="F0A22E">
                    <a:shade val="75000"/>
                  </a:srgbClr>
                </a:solidFill>
              </a:rPr>
              <a:pPr/>
              <a:t>1/19/2017</a:t>
            </a:fld>
            <a:endParaRPr lang="en-US">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a:solidFill>
                <a:srgbClr val="F0A22E">
                  <a:shade val="75000"/>
                </a:srgbClr>
              </a:solidFill>
            </a:endParaRPr>
          </a:p>
        </p:txBody>
      </p:sp>
      <p:sp>
        <p:nvSpPr>
          <p:cNvPr id="31" name="Slide Number Placeholder 30"/>
          <p:cNvSpPr>
            <a:spLocks noGrp="1"/>
          </p:cNvSpPr>
          <p:nvPr>
            <p:ph type="sldNum" sz="quarter" idx="12"/>
          </p:nvPr>
        </p:nvSpPr>
        <p:spPr/>
        <p:txBody>
          <a:bodyPr/>
          <a:lstStyle/>
          <a:p>
            <a:fld id="{CA15C064-DD44-4CAC-873E-2D1F54821676}" type="slidenum">
              <a:rPr lang="en-US" smtClean="0">
                <a:solidFill>
                  <a:srgbClr val="F0A22E">
                    <a:shade val="75000"/>
                  </a:srgbClr>
                </a:solidFill>
              </a:rPr>
              <a:pPr/>
              <a:t>‹#›</a:t>
            </a:fld>
            <a:endParaRPr lang="en-US">
              <a:solidFill>
                <a:srgbClr val="F0A22E">
                  <a:shade val="75000"/>
                </a:srgbClr>
              </a:solidFill>
            </a:endParaRPr>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68857896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4CBEAF9-9E58-4CC8-A6FF-6DD8A58DEEA4}" type="datetimeFigureOut">
              <a:rPr lang="en-US" smtClean="0">
                <a:solidFill>
                  <a:srgbClr val="F0A22E">
                    <a:shade val="75000"/>
                  </a:srgbClr>
                </a:solidFill>
              </a:rPr>
              <a:pPr/>
              <a:t>1/19/2017</a:t>
            </a:fld>
            <a:endParaRPr lang="en-US">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a:solidFill>
                <a:srgbClr val="F0A22E">
                  <a:shade val="75000"/>
                </a:srgbClr>
              </a:solidFill>
            </a:endParaRPr>
          </a:p>
        </p:txBody>
      </p:sp>
      <p:sp>
        <p:nvSpPr>
          <p:cNvPr id="6" name="Slide Number Placeholder 5"/>
          <p:cNvSpPr>
            <a:spLocks noGrp="1"/>
          </p:cNvSpPr>
          <p:nvPr>
            <p:ph type="sldNum" sz="quarter" idx="12"/>
          </p:nvPr>
        </p:nvSpPr>
        <p:spPr/>
        <p:txBody>
          <a:bodyPr/>
          <a:lstStyle/>
          <a:p>
            <a:fld id="{CA15C064-DD44-4CAC-873E-2D1F54821676}" type="slidenum">
              <a:rPr lang="en-US" smtClean="0">
                <a:solidFill>
                  <a:srgbClr val="F0A22E">
                    <a:shade val="75000"/>
                  </a:srgbClr>
                </a:solidFill>
              </a:rPr>
              <a:pPr/>
              <a:t>‹#›</a:t>
            </a:fld>
            <a:endParaRPr lang="en-US">
              <a:solidFill>
                <a:srgbClr val="F0A22E">
                  <a:shade val="75000"/>
                </a:srgbClr>
              </a:solidFill>
            </a:endParaRPr>
          </a:p>
        </p:txBody>
      </p:sp>
    </p:spTree>
    <p:extLst>
      <p:ext uri="{BB962C8B-B14F-4D97-AF65-F5344CB8AC3E}">
        <p14:creationId xmlns:p14="http://schemas.microsoft.com/office/powerpoint/2010/main" val="44302733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4CBEAF9-9E58-4CC8-A6FF-6DD8A58DEEA4}" type="datetimeFigureOut">
              <a:rPr lang="en-US" smtClean="0">
                <a:solidFill>
                  <a:srgbClr val="F0A22E">
                    <a:shade val="75000"/>
                  </a:srgbClr>
                </a:solidFill>
              </a:rPr>
              <a:pPr/>
              <a:t>1/19/2017</a:t>
            </a:fld>
            <a:endParaRPr lang="en-US">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a:solidFill>
                <a:srgbClr val="F0A22E">
                  <a:shade val="75000"/>
                </a:srgbClr>
              </a:solidFill>
            </a:endParaRPr>
          </a:p>
        </p:txBody>
      </p:sp>
      <p:sp>
        <p:nvSpPr>
          <p:cNvPr id="6" name="Slide Number Placeholder 5"/>
          <p:cNvSpPr>
            <a:spLocks noGrp="1"/>
          </p:cNvSpPr>
          <p:nvPr>
            <p:ph type="sldNum" sz="quarter" idx="12"/>
          </p:nvPr>
        </p:nvSpPr>
        <p:spPr/>
        <p:txBody>
          <a:bodyPr/>
          <a:lstStyle/>
          <a:p>
            <a:fld id="{CA15C064-DD44-4CAC-873E-2D1F54821676}" type="slidenum">
              <a:rPr lang="en-US" smtClean="0">
                <a:solidFill>
                  <a:srgbClr val="F0A22E">
                    <a:shade val="75000"/>
                  </a:srgbClr>
                </a:solidFill>
              </a:rPr>
              <a:pPr/>
              <a:t>‹#›</a:t>
            </a:fld>
            <a:endParaRPr lang="en-US">
              <a:solidFill>
                <a:srgbClr val="F0A22E">
                  <a:shade val="75000"/>
                </a:srgbClr>
              </a:solidFill>
            </a:endParaRPr>
          </a:p>
        </p:txBody>
      </p:sp>
    </p:spTree>
    <p:extLst>
      <p:ext uri="{BB962C8B-B14F-4D97-AF65-F5344CB8AC3E}">
        <p14:creationId xmlns:p14="http://schemas.microsoft.com/office/powerpoint/2010/main" val="135125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pPr eaLnBrk="1" latinLnBrk="0" hangingPunct="1"/>
            <a:fld id="{74CBEAF9-9E58-4CC8-A6FF-6DD8A58DEEA4}" type="datetimeFigureOut">
              <a:rPr lang="en-US" smtClean="0"/>
              <a:pPr eaLnBrk="1" latinLnBrk="0" hangingPunct="1"/>
              <a:t>1/19/2017</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a:xfrm>
            <a:off x="8229600" y="6477000"/>
            <a:ext cx="762000" cy="246888"/>
          </a:xfrm>
        </p:spPr>
        <p:txBody>
          <a:bodyPr/>
          <a:lstStyle/>
          <a:p>
            <a:fld id="{CA15C064-DD44-4CAC-873E-2D1F54821676}" type="slidenum">
              <a:rPr kumimoji="0" lang="en-US" smtClean="0"/>
              <a:pPr eaLnBrk="1" latinLnBrk="0" hangingPunct="1"/>
              <a:t>‹#›</a:t>
            </a:fld>
            <a:endParaRPr kumimoji="0" lang="en-US" dirty="0"/>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pPr eaLnBrk="1" latinLnBrk="0" hangingPunct="1"/>
            <a:fld id="{74CBEAF9-9E58-4CC8-A6FF-6DD8A58DEEA4}" type="datetimeFigureOut">
              <a:rPr lang="en-US" smtClean="0"/>
              <a:pPr eaLnBrk="1" latinLnBrk="0" hangingPunct="1"/>
              <a:t>1/19/2017</a:t>
            </a:fld>
            <a:endParaRPr lang="en-US"/>
          </a:p>
        </p:txBody>
      </p:sp>
      <p:sp>
        <p:nvSpPr>
          <p:cNvPr id="21" name="Footer Placeholder 20"/>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CA15C064-DD44-4CAC-873E-2D1F54821676}" type="slidenum">
              <a:rPr kumimoji="0" lang="en-US" smtClean="0"/>
              <a:pPr eaLnBrk="1" latinLnBrk="0" hangingPunct="1"/>
              <a:t>‹#›</a:t>
            </a:fld>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eaLnBrk="1" latinLnBrk="0" hangingPunct="1"/>
            <a:fld id="{74CBEAF9-9E58-4CC8-A6FF-6DD8A58DEEA4}" type="datetimeFigureOut">
              <a:rPr lang="en-US" smtClean="0"/>
              <a:pPr eaLnBrk="1" latinLnBrk="0" hangingPunct="1"/>
              <a:t>1/19/2017</a:t>
            </a:fld>
            <a:endParaRPr lang="en-US"/>
          </a:p>
        </p:txBody>
      </p:sp>
      <p:sp>
        <p:nvSpPr>
          <p:cNvPr id="24" name="Footer Placeholder 23"/>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CA15C064-DD44-4CAC-873E-2D1F54821676}" type="slidenum">
              <a:rPr kumimoji="0" lang="en-US" smtClean="0"/>
              <a:pPr eaLnBrk="1" latinLnBrk="0" hangingPunct="1"/>
              <a:t>‹#›</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pPr eaLnBrk="1" latinLnBrk="0" hangingPunct="1"/>
            <a:fld id="{74CBEAF9-9E58-4CC8-A6FF-6DD8A58DEEA4}" type="datetimeFigureOut">
              <a:rPr lang="en-US" smtClean="0"/>
              <a:pPr eaLnBrk="1" latinLnBrk="0" hangingPunct="1"/>
              <a:t>1/19/2017</a:t>
            </a:fld>
            <a:endParaRPr lang="en-US"/>
          </a:p>
        </p:txBody>
      </p:sp>
      <p:sp>
        <p:nvSpPr>
          <p:cNvPr id="29" name="Footer Placeholder 28"/>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CA15C064-DD44-4CAC-873E-2D1F54821676}" type="slidenum">
              <a:rPr kumimoji="0" lang="en-US" smtClean="0"/>
              <a:pPr eaLnBrk="1" latinLnBrk="0" hangingPunct="1"/>
              <a:t>‹#›</a:t>
            </a:fld>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pPr eaLnBrk="1" latinLnBrk="0" hangingPunct="1"/>
            <a:fld id="{74CBEAF9-9E58-4CC8-A6FF-6DD8A58DEEA4}" type="datetimeFigureOut">
              <a:rPr lang="en-US" smtClean="0"/>
              <a:pPr eaLnBrk="1" latinLnBrk="0" hangingPunct="1"/>
              <a:t>1/19/2017</a:t>
            </a:fld>
            <a:endParaRPr lang="en-US"/>
          </a:p>
        </p:txBody>
      </p:sp>
      <p:sp>
        <p:nvSpPr>
          <p:cNvPr id="5" name="Footer Placeholder 4"/>
          <p:cNvSpPr>
            <a:spLocks noGrp="1"/>
          </p:cNvSpPr>
          <p:nvPr>
            <p:ph type="ftr" sz="quarter" idx="11"/>
          </p:nvPr>
        </p:nvSpPr>
        <p:spPr/>
        <p:txBody>
          <a:bodyPr/>
          <a:lstStyle/>
          <a:p>
            <a:endParaRPr kumimoji="0" lang="en-US"/>
          </a:p>
        </p:txBody>
      </p:sp>
      <p:sp>
        <p:nvSpPr>
          <p:cNvPr id="31" name="Slide Number Placeholder 30"/>
          <p:cNvSpPr>
            <a:spLocks noGrp="1"/>
          </p:cNvSpPr>
          <p:nvPr>
            <p:ph type="sldNum" sz="quarter" idx="12"/>
          </p:nvPr>
        </p:nvSpPr>
        <p:spPr/>
        <p:txBody>
          <a:bodyPr/>
          <a:lstStyle/>
          <a:p>
            <a:fld id="{CA15C064-DD44-4CAC-873E-2D1F54821676}" type="slidenum">
              <a:rPr kumimoji="0" lang="en-US" smtClean="0"/>
              <a:pPr eaLnBrk="1" latinLnBrk="0" hangingPunct="1"/>
              <a:t>‹#›</a:t>
            </a:fld>
            <a:endParaRPr kumimoji="0"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pPr algn="l" eaLnBrk="1" latinLnBrk="0" hangingPunct="1"/>
            <a:fld id="{74CBEAF9-9E58-4CC8-A6FF-6DD8A58DEEA4}" type="datetimeFigureOut">
              <a:rPr lang="en-US" smtClean="0"/>
              <a:pPr algn="l" eaLnBrk="1" latinLnBrk="0" hangingPunct="1"/>
              <a:t>1/19/2017</a:t>
            </a:fld>
            <a:endParaRPr lang="en-US" dirty="0">
              <a:solidFill>
                <a:schemeClr val="accent1">
                  <a:shade val="75000"/>
                </a:schemeClr>
              </a:solidFill>
            </a:endParaRPr>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pPr algn="r" eaLnBrk="1" latinLnBrk="0" hangingPunct="1"/>
            <a:endParaRPr kumimoji="0" lang="en-US" dirty="0">
              <a:solidFill>
                <a:schemeClr val="accent1">
                  <a:shade val="75000"/>
                </a:schemeClr>
              </a:solidFill>
            </a:endParaRPr>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A15C064-DD44-4CAC-873E-2D1F54821676}" type="slidenum">
              <a:rPr kumimoji="0" lang="en-US" smtClean="0"/>
              <a:pPr eaLnBrk="1" latinLnBrk="0" hangingPunct="1"/>
              <a:t>‹#›</a:t>
            </a:fld>
            <a:endParaRPr kumimoji="0" lang="en-US" dirty="0">
              <a:solidFill>
                <a:schemeClr val="accent1">
                  <a:shade val="75000"/>
                </a:schemeClr>
              </a:solidFill>
            </a:endParaRPr>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74CBEAF9-9E58-4CC8-A6FF-6DD8A58DEEA4}" type="datetimeFigureOut">
              <a:rPr lang="en-US" smtClean="0">
                <a:solidFill>
                  <a:srgbClr val="F0A22E">
                    <a:shade val="75000"/>
                  </a:srgbClr>
                </a:solidFill>
              </a:rPr>
              <a:pPr/>
              <a:t>1/19/2017</a:t>
            </a:fld>
            <a:endParaRPr lang="en-US" dirty="0">
              <a:solidFill>
                <a:srgbClr val="F0A22E">
                  <a:shade val="75000"/>
                </a:srgbClr>
              </a:solidFill>
            </a:endParaRPr>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dirty="0">
              <a:solidFill>
                <a:srgbClr val="F0A22E">
                  <a:shade val="75000"/>
                </a:srgbClr>
              </a:solidFill>
            </a:endParaRPr>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A15C064-DD44-4CAC-873E-2D1F54821676}" type="slidenum">
              <a:rPr lang="en-US" smtClean="0">
                <a:solidFill>
                  <a:srgbClr val="F0A22E">
                    <a:shade val="75000"/>
                  </a:srgbClr>
                </a:solidFill>
              </a:rPr>
              <a:pPr/>
              <a:t>‹#›</a:t>
            </a:fld>
            <a:endParaRPr lang="en-US" dirty="0">
              <a:solidFill>
                <a:srgbClr val="F0A22E">
                  <a:shade val="75000"/>
                </a:srgbClr>
              </a:solidFill>
            </a:endParaRPr>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181478395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74CBEAF9-9E58-4CC8-A6FF-6DD8A58DEEA4}" type="datetimeFigureOut">
              <a:rPr lang="en-US" smtClean="0">
                <a:solidFill>
                  <a:srgbClr val="F0A22E">
                    <a:shade val="75000"/>
                  </a:srgbClr>
                </a:solidFill>
              </a:rPr>
              <a:pPr/>
              <a:t>1/19/2017</a:t>
            </a:fld>
            <a:endParaRPr lang="en-US" dirty="0">
              <a:solidFill>
                <a:srgbClr val="F0A22E">
                  <a:shade val="75000"/>
                </a:srgbClr>
              </a:solidFill>
            </a:endParaRPr>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dirty="0">
              <a:solidFill>
                <a:srgbClr val="F0A22E">
                  <a:shade val="75000"/>
                </a:srgbClr>
              </a:solidFill>
            </a:endParaRPr>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A15C064-DD44-4CAC-873E-2D1F54821676}" type="slidenum">
              <a:rPr lang="en-US" smtClean="0">
                <a:solidFill>
                  <a:srgbClr val="F0A22E">
                    <a:shade val="75000"/>
                  </a:srgbClr>
                </a:solidFill>
              </a:rPr>
              <a:pPr/>
              <a:t>‹#›</a:t>
            </a:fld>
            <a:endParaRPr lang="en-US" dirty="0">
              <a:solidFill>
                <a:srgbClr val="F0A22E">
                  <a:shade val="75000"/>
                </a:srgbClr>
              </a:solidFill>
            </a:endParaRPr>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315865052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74CBEAF9-9E58-4CC8-A6FF-6DD8A58DEEA4}" type="datetimeFigureOut">
              <a:rPr lang="en-US" smtClean="0">
                <a:solidFill>
                  <a:srgbClr val="F0A22E">
                    <a:shade val="75000"/>
                  </a:srgbClr>
                </a:solidFill>
              </a:rPr>
              <a:pPr/>
              <a:t>1/19/2017</a:t>
            </a:fld>
            <a:endParaRPr lang="en-US" dirty="0">
              <a:solidFill>
                <a:srgbClr val="F0A22E">
                  <a:shade val="75000"/>
                </a:srgbClr>
              </a:solidFill>
            </a:endParaRPr>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dirty="0">
              <a:solidFill>
                <a:srgbClr val="F0A22E">
                  <a:shade val="75000"/>
                </a:srgbClr>
              </a:solidFill>
            </a:endParaRPr>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A15C064-DD44-4CAC-873E-2D1F54821676}" type="slidenum">
              <a:rPr lang="en-US" smtClean="0">
                <a:solidFill>
                  <a:srgbClr val="F0A22E">
                    <a:shade val="75000"/>
                  </a:srgbClr>
                </a:solidFill>
              </a:rPr>
              <a:pPr/>
              <a:t>‹#›</a:t>
            </a:fld>
            <a:endParaRPr lang="en-US" dirty="0">
              <a:solidFill>
                <a:srgbClr val="F0A22E">
                  <a:shade val="75000"/>
                </a:srgbClr>
              </a:solidFill>
            </a:endParaRPr>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262334804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woodlandhills.org/" TargetMode="External"/><Relationship Id="rId2" Type="http://schemas.openxmlformats.org/officeDocument/2006/relationships/hyperlink" Target="http://www.headway.org/" TargetMode="External"/><Relationship Id="rId1" Type="http://schemas.openxmlformats.org/officeDocument/2006/relationships/slideLayout" Target="../slideLayouts/slideLayout2.xml"/><Relationship Id="rId4" Type="http://schemas.openxmlformats.org/officeDocument/2006/relationships/hyperlink" Target="http://www.prairie-stjohns.com/"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woodlandhills.org/" TargetMode="External"/><Relationship Id="rId2" Type="http://schemas.openxmlformats.org/officeDocument/2006/relationships/hyperlink" Target="http://www.headway.org/" TargetMode="External"/><Relationship Id="rId1" Type="http://schemas.openxmlformats.org/officeDocument/2006/relationships/slideLayout" Target="../slideLayouts/slideLayout2.xml"/><Relationship Id="rId4" Type="http://schemas.openxmlformats.org/officeDocument/2006/relationships/hyperlink" Target="http://www.prairie-stjohns.com/"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3" Type="http://schemas.openxmlformats.org/officeDocument/2006/relationships/hyperlink" Target="mailto:mahaase@gmail.com" TargetMode="External"/><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hyperlink" Target="http://www.mn-ca-mn.or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youtu.be/P0vfGOJkpGY"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686800" cy="457200"/>
          </a:xfrm>
        </p:spPr>
        <p:txBody>
          <a:bodyPr>
            <a:normAutofit fontScale="90000"/>
          </a:bodyPr>
          <a:lstStyle/>
          <a:p>
            <a:r>
              <a:rPr lang="en-US" dirty="0" smtClean="0"/>
              <a:t>Thank you sponsors!</a:t>
            </a:r>
            <a:endParaRPr lang="en-US" dirty="0"/>
          </a:p>
        </p:txBody>
      </p:sp>
      <p:sp>
        <p:nvSpPr>
          <p:cNvPr id="3" name="Content Placeholder 2"/>
          <p:cNvSpPr>
            <a:spLocks noGrp="1"/>
          </p:cNvSpPr>
          <p:nvPr>
            <p:ph idx="1"/>
          </p:nvPr>
        </p:nvSpPr>
        <p:spPr>
          <a:xfrm>
            <a:off x="304800" y="914400"/>
            <a:ext cx="8686800" cy="5943600"/>
          </a:xfrm>
        </p:spPr>
        <p:txBody>
          <a:bodyPr>
            <a:normAutofit fontScale="40000" lnSpcReduction="20000"/>
          </a:bodyPr>
          <a:lstStyle/>
          <a:p>
            <a:pPr marL="0" indent="0" algn="ctr">
              <a:buNone/>
            </a:pPr>
            <a:endParaRPr lang="en-US" sz="4500" b="1" dirty="0" smtClean="0"/>
          </a:p>
          <a:p>
            <a:pPr marL="0" indent="0" algn="ctr">
              <a:buNone/>
            </a:pPr>
            <a:r>
              <a:rPr lang="en-US" sz="6000" b="1" dirty="0" smtClean="0"/>
              <a:t>Headway </a:t>
            </a:r>
            <a:r>
              <a:rPr lang="en-US" sz="6000" b="1" dirty="0"/>
              <a:t>Emotional Health Services</a:t>
            </a:r>
            <a:r>
              <a:rPr lang="en-US" sz="6000" dirty="0"/>
              <a:t> </a:t>
            </a:r>
          </a:p>
          <a:p>
            <a:pPr marL="0" indent="0">
              <a:buNone/>
            </a:pPr>
            <a:r>
              <a:rPr lang="en-US" sz="5000" dirty="0" smtClean="0"/>
              <a:t>With </a:t>
            </a:r>
            <a:r>
              <a:rPr lang="en-US" sz="5000" dirty="0"/>
              <a:t>more than 40 years in operation, Headway’s 150 plus caring staff in Golden Valley, Richfield, Brooklyn Center and Hopkins provide comprehensive mental health therapy, counseling and classes to more than 45,000 families each year</a:t>
            </a:r>
            <a:r>
              <a:rPr lang="en-US" sz="5000" dirty="0" smtClean="0"/>
              <a:t>.</a:t>
            </a:r>
            <a:r>
              <a:rPr lang="en-US" sz="5000" u="sng" dirty="0">
                <a:hlinkClick r:id="rId2"/>
              </a:rPr>
              <a:t> www.headway.org</a:t>
            </a:r>
            <a:r>
              <a:rPr lang="en-US" sz="5000" u="sng" dirty="0"/>
              <a:t> </a:t>
            </a:r>
            <a:endParaRPr lang="en-US" sz="5000" dirty="0"/>
          </a:p>
          <a:p>
            <a:pPr marL="0" indent="0">
              <a:buNone/>
            </a:pPr>
            <a:endParaRPr lang="en-US" sz="4500" dirty="0"/>
          </a:p>
          <a:p>
            <a:pPr marL="0" indent="0" algn="ctr">
              <a:buNone/>
            </a:pPr>
            <a:r>
              <a:rPr lang="en-US" sz="6000" b="1" dirty="0" smtClean="0"/>
              <a:t>Cambia </a:t>
            </a:r>
            <a:r>
              <a:rPr lang="en-US" sz="6000" b="1" dirty="0"/>
              <a:t>Hills, Woodland Hills and Neighborhood Youth Services</a:t>
            </a:r>
            <a:r>
              <a:rPr lang="en-US" sz="6000" dirty="0"/>
              <a:t> </a:t>
            </a:r>
            <a:endParaRPr lang="en-US" sz="4500" dirty="0"/>
          </a:p>
          <a:p>
            <a:pPr marL="0" indent="0">
              <a:buNone/>
            </a:pPr>
            <a:r>
              <a:rPr lang="en-US" sz="4500" dirty="0"/>
              <a:t> </a:t>
            </a:r>
            <a:r>
              <a:rPr lang="en-US" sz="5000" dirty="0" smtClean="0"/>
              <a:t>Woodland </a:t>
            </a:r>
            <a:r>
              <a:rPr lang="en-US" sz="5000" dirty="0"/>
              <a:t>Hills, located on a 140-acre campus in Duluth, Minnesota, specializes in mental health, community-based services, and juvenile justice programs for young people. We promote behavioral, mental and chemical health as well as physical well-being, while showing kids and young adults, parents and guardians that they are not alone in the fight toward healthy, well-balanced lives</a:t>
            </a:r>
            <a:r>
              <a:rPr lang="en-US" sz="5000" dirty="0" smtClean="0"/>
              <a:t>.</a:t>
            </a:r>
            <a:r>
              <a:rPr lang="en-US" sz="5000" u="sng" dirty="0">
                <a:hlinkClick r:id="rId3"/>
              </a:rPr>
              <a:t> www.woodlandhills.org</a:t>
            </a:r>
            <a:r>
              <a:rPr lang="en-US" sz="5000" dirty="0"/>
              <a:t> </a:t>
            </a:r>
          </a:p>
          <a:p>
            <a:pPr marL="0" indent="0">
              <a:buNone/>
            </a:pPr>
            <a:endParaRPr lang="en-US" sz="4500" dirty="0"/>
          </a:p>
          <a:p>
            <a:pPr marL="0" indent="0" algn="ctr">
              <a:buNone/>
            </a:pPr>
            <a:r>
              <a:rPr lang="en-US" sz="6000" b="1" dirty="0"/>
              <a:t>Prairie St. Johns</a:t>
            </a:r>
            <a:r>
              <a:rPr lang="en-US" sz="6000" dirty="0"/>
              <a:t> </a:t>
            </a:r>
          </a:p>
          <a:p>
            <a:pPr marL="0" indent="0">
              <a:buNone/>
            </a:pPr>
            <a:r>
              <a:rPr lang="en-US" sz="5000" dirty="0" smtClean="0"/>
              <a:t>Located </a:t>
            </a:r>
            <a:r>
              <a:rPr lang="en-US" sz="5000" dirty="0"/>
              <a:t>in Fargo, ND and founded in 1997, Prairie St. John’s is a fully-licensed and accredited 91-inpatient bed facility offering services for children, adolescents and adults to address mental health issues, chemical dependency addiction or co-occurring disorders</a:t>
            </a:r>
            <a:r>
              <a:rPr lang="en-US" sz="5000" dirty="0" smtClean="0"/>
              <a:t>.</a:t>
            </a:r>
            <a:r>
              <a:rPr lang="en-US" sz="5000" u="sng" dirty="0">
                <a:hlinkClick r:id="rId4"/>
              </a:rPr>
              <a:t> www.prairie-stjohns.com</a:t>
            </a:r>
            <a:r>
              <a:rPr lang="en-US" sz="5000" dirty="0"/>
              <a:t> </a:t>
            </a:r>
          </a:p>
          <a:p>
            <a:pPr marL="0" indent="0">
              <a:buNone/>
            </a:pPr>
            <a:endParaRPr lang="en-US" sz="4500" dirty="0"/>
          </a:p>
          <a:p>
            <a:pPr marL="0" indent="0">
              <a:buNone/>
            </a:pPr>
            <a:endParaRPr lang="en-US" dirty="0"/>
          </a:p>
        </p:txBody>
      </p:sp>
    </p:spTree>
    <p:extLst>
      <p:ext uri="{BB962C8B-B14F-4D97-AF65-F5344CB8AC3E}">
        <p14:creationId xmlns:p14="http://schemas.microsoft.com/office/powerpoint/2010/main" val="16688028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effectLst/>
              </a:rPr>
              <a:t>Panel  - Intervention</a:t>
            </a:r>
            <a:endParaRPr lang="en-US" sz="2800" dirty="0"/>
          </a:p>
        </p:txBody>
      </p:sp>
      <p:sp>
        <p:nvSpPr>
          <p:cNvPr id="3" name="Content Placeholder 2"/>
          <p:cNvSpPr>
            <a:spLocks noGrp="1"/>
          </p:cNvSpPr>
          <p:nvPr>
            <p:ph idx="1"/>
          </p:nvPr>
        </p:nvSpPr>
        <p:spPr/>
        <p:txBody>
          <a:bodyPr>
            <a:normAutofit/>
          </a:bodyPr>
          <a:lstStyle/>
          <a:p>
            <a:pPr>
              <a:buFont typeface="Wingdings" panose="05000000000000000000" pitchFamily="2" charset="2"/>
              <a:buChar char="Ø"/>
            </a:pPr>
            <a:r>
              <a:rPr lang="en-US" b="1" dirty="0"/>
              <a:t>Janet Krueger</a:t>
            </a:r>
            <a:r>
              <a:rPr lang="en-US" sz="2800" dirty="0"/>
              <a:t>, </a:t>
            </a:r>
            <a:r>
              <a:rPr lang="en-US" sz="2800" dirty="0" smtClean="0"/>
              <a:t/>
            </a:r>
            <a:br>
              <a:rPr lang="en-US" sz="2800" dirty="0" smtClean="0"/>
            </a:br>
            <a:r>
              <a:rPr lang="en-US" sz="2800" dirty="0" smtClean="0"/>
              <a:t>Public </a:t>
            </a:r>
            <a:r>
              <a:rPr lang="en-US" sz="2800" dirty="0"/>
              <a:t>Defense Attorney, Olmsted </a:t>
            </a:r>
            <a:r>
              <a:rPr lang="en-US" sz="2800" dirty="0" smtClean="0"/>
              <a:t>County</a:t>
            </a:r>
          </a:p>
          <a:p>
            <a:pPr>
              <a:buFont typeface="Wingdings" panose="05000000000000000000" pitchFamily="2" charset="2"/>
              <a:buChar char="Ø"/>
            </a:pPr>
            <a:r>
              <a:rPr lang="en-US" b="1" dirty="0" smtClean="0"/>
              <a:t>Kate </a:t>
            </a:r>
            <a:r>
              <a:rPr lang="en-US" b="1" dirty="0" err="1"/>
              <a:t>Richtman</a:t>
            </a:r>
            <a:r>
              <a:rPr lang="en-US" sz="2800" dirty="0"/>
              <a:t>,  </a:t>
            </a:r>
            <a:r>
              <a:rPr lang="en-US" sz="2800" dirty="0" smtClean="0"/>
              <a:t/>
            </a:r>
            <a:br>
              <a:rPr lang="en-US" sz="2800" dirty="0" smtClean="0"/>
            </a:br>
            <a:r>
              <a:rPr lang="en-US" sz="2800" dirty="0" smtClean="0"/>
              <a:t>Assistant </a:t>
            </a:r>
            <a:r>
              <a:rPr lang="en-US" sz="2800" dirty="0"/>
              <a:t>County Attorney, Ramsey </a:t>
            </a:r>
            <a:r>
              <a:rPr lang="en-US" sz="2800" dirty="0" smtClean="0"/>
              <a:t>County</a:t>
            </a:r>
          </a:p>
          <a:p>
            <a:pPr>
              <a:buFont typeface="Wingdings" panose="05000000000000000000" pitchFamily="2" charset="2"/>
              <a:buChar char="Ø"/>
            </a:pPr>
            <a:r>
              <a:rPr lang="en-US" b="1" dirty="0" smtClean="0"/>
              <a:t>Curtis </a:t>
            </a:r>
            <a:r>
              <a:rPr lang="en-US" b="1" dirty="0" err="1"/>
              <a:t>Shanklin</a:t>
            </a:r>
            <a:r>
              <a:rPr lang="en-US" sz="2800" dirty="0"/>
              <a:t>, </a:t>
            </a:r>
            <a:r>
              <a:rPr lang="en-US" sz="2800" dirty="0" smtClean="0"/>
              <a:t/>
            </a:r>
            <a:br>
              <a:rPr lang="en-US" sz="2800" dirty="0" smtClean="0"/>
            </a:br>
            <a:r>
              <a:rPr lang="en-US" sz="2800" dirty="0" smtClean="0"/>
              <a:t>State </a:t>
            </a:r>
            <a:r>
              <a:rPr lang="en-US" sz="2800" dirty="0"/>
              <a:t>Coordinator, </a:t>
            </a:r>
            <a:r>
              <a:rPr lang="en-US" sz="2800" dirty="0" smtClean="0"/>
              <a:t>JDAI</a:t>
            </a:r>
          </a:p>
          <a:p>
            <a:pPr>
              <a:buFont typeface="Wingdings" panose="05000000000000000000" pitchFamily="2" charset="2"/>
              <a:buChar char="Ø"/>
            </a:pPr>
            <a:r>
              <a:rPr lang="en-US" b="1" dirty="0" smtClean="0"/>
              <a:t>Hal </a:t>
            </a:r>
            <a:r>
              <a:rPr lang="en-US" b="1" dirty="0"/>
              <a:t>Pickett</a:t>
            </a:r>
            <a:r>
              <a:rPr lang="en-US" sz="2800" dirty="0"/>
              <a:t>, </a:t>
            </a:r>
            <a:br>
              <a:rPr lang="en-US" sz="2800" dirty="0"/>
            </a:br>
            <a:r>
              <a:rPr lang="en-US" sz="2800" dirty="0" smtClean="0"/>
              <a:t>Director </a:t>
            </a:r>
            <a:r>
              <a:rPr lang="en-US" sz="2800" dirty="0"/>
              <a:t>of Client Services, Headway Emotional </a:t>
            </a:r>
            <a:r>
              <a:rPr lang="en-US" sz="2800" dirty="0" smtClean="0"/>
              <a:t>Health</a:t>
            </a:r>
            <a:endParaRPr lang="en-US" sz="2800" dirty="0"/>
          </a:p>
          <a:p>
            <a:pPr>
              <a:buFont typeface="Wingdings" panose="05000000000000000000" pitchFamily="2" charset="2"/>
              <a:buChar char="Ø"/>
            </a:pPr>
            <a:endParaRPr lang="en-US" dirty="0"/>
          </a:p>
        </p:txBody>
      </p:sp>
    </p:spTree>
    <p:extLst>
      <p:ext uri="{BB962C8B-B14F-4D97-AF65-F5344CB8AC3E}">
        <p14:creationId xmlns:p14="http://schemas.microsoft.com/office/powerpoint/2010/main" val="5318231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686800" cy="838200"/>
          </a:xfrm>
        </p:spPr>
        <p:txBody>
          <a:bodyPr>
            <a:normAutofit/>
          </a:bodyPr>
          <a:lstStyle/>
          <a:p>
            <a:r>
              <a:rPr lang="en-US" sz="2800" dirty="0">
                <a:effectLst/>
              </a:rPr>
              <a:t>Panel  - </a:t>
            </a:r>
            <a:r>
              <a:rPr lang="en-US" sz="2800" dirty="0" smtClean="0">
                <a:effectLst/>
              </a:rPr>
              <a:t>corrections</a:t>
            </a:r>
            <a:endParaRPr lang="en-US" sz="2800" dirty="0"/>
          </a:p>
        </p:txBody>
      </p:sp>
      <p:sp>
        <p:nvSpPr>
          <p:cNvPr id="3" name="Content Placeholder 2"/>
          <p:cNvSpPr>
            <a:spLocks noGrp="1"/>
          </p:cNvSpPr>
          <p:nvPr>
            <p:ph idx="1"/>
          </p:nvPr>
        </p:nvSpPr>
        <p:spPr/>
        <p:txBody>
          <a:bodyPr>
            <a:normAutofit/>
          </a:bodyPr>
          <a:lstStyle/>
          <a:p>
            <a:pPr>
              <a:buFont typeface="Wingdings" panose="05000000000000000000" pitchFamily="2" charset="2"/>
              <a:buChar char="Ø"/>
            </a:pPr>
            <a:r>
              <a:rPr lang="en-US" b="1" dirty="0"/>
              <a:t>Travis Gransee</a:t>
            </a:r>
            <a:r>
              <a:rPr lang="en-US" sz="2800" dirty="0"/>
              <a:t>, </a:t>
            </a:r>
            <a:r>
              <a:rPr lang="en-US" sz="2800" dirty="0" smtClean="0"/>
              <a:t/>
            </a:r>
            <a:br>
              <a:rPr lang="en-US" sz="2800" dirty="0" smtClean="0"/>
            </a:br>
            <a:r>
              <a:rPr lang="en-US" sz="2800" dirty="0" smtClean="0"/>
              <a:t>Director</a:t>
            </a:r>
            <a:r>
              <a:rPr lang="en-US" sz="2800" dirty="0"/>
              <a:t>, Olmsted Community </a:t>
            </a:r>
            <a:r>
              <a:rPr lang="en-US" sz="2800" dirty="0" smtClean="0"/>
              <a:t>Corrections</a:t>
            </a:r>
          </a:p>
          <a:p>
            <a:pPr>
              <a:buFont typeface="Wingdings" panose="05000000000000000000" pitchFamily="2" charset="2"/>
              <a:buChar char="Ø"/>
            </a:pPr>
            <a:r>
              <a:rPr lang="en-US" b="1" dirty="0" smtClean="0"/>
              <a:t>Shon </a:t>
            </a:r>
            <a:r>
              <a:rPr lang="en-US" b="1" dirty="0" err="1" smtClean="0"/>
              <a:t>Thieren</a:t>
            </a:r>
            <a:r>
              <a:rPr lang="en-US" sz="2800" dirty="0"/>
              <a:t/>
            </a:r>
            <a:br>
              <a:rPr lang="en-US" sz="2800" dirty="0"/>
            </a:br>
            <a:r>
              <a:rPr lang="en-US" sz="2800" dirty="0" smtClean="0"/>
              <a:t>Associate </a:t>
            </a:r>
            <a:r>
              <a:rPr lang="en-US" sz="2800" dirty="0"/>
              <a:t>Warden, MCF </a:t>
            </a:r>
            <a:r>
              <a:rPr lang="en-US" sz="2800" dirty="0" smtClean="0"/>
              <a:t>– Redwing</a:t>
            </a:r>
          </a:p>
          <a:p>
            <a:pPr>
              <a:buFont typeface="Wingdings" panose="05000000000000000000" pitchFamily="2" charset="2"/>
              <a:buChar char="Ø"/>
            </a:pPr>
            <a:r>
              <a:rPr lang="en-US" b="1" dirty="0" smtClean="0"/>
              <a:t>Anna Hewitt</a:t>
            </a:r>
            <a:r>
              <a:rPr lang="en-US" sz="2800" b="1" dirty="0" smtClean="0"/>
              <a:t/>
            </a:r>
            <a:br>
              <a:rPr lang="en-US" sz="2800" b="1" dirty="0" smtClean="0"/>
            </a:br>
            <a:r>
              <a:rPr lang="en-US" sz="2800" dirty="0" smtClean="0"/>
              <a:t>Mental Health Supervisor, </a:t>
            </a:r>
            <a:r>
              <a:rPr lang="en-US" sz="2800" dirty="0"/>
              <a:t>Ramsey County </a:t>
            </a:r>
            <a:r>
              <a:rPr lang="en-US" sz="2800" dirty="0" smtClean="0"/>
              <a:t>JDC</a:t>
            </a:r>
          </a:p>
          <a:p>
            <a:pPr>
              <a:buFont typeface="Wingdings" panose="05000000000000000000" pitchFamily="2" charset="2"/>
              <a:buChar char="Ø"/>
            </a:pPr>
            <a:r>
              <a:rPr lang="en-US" b="1" dirty="0" smtClean="0"/>
              <a:t>Jeff </a:t>
            </a:r>
            <a:r>
              <a:rPr lang="en-US" b="1" dirty="0" err="1" smtClean="0"/>
              <a:t>Bradt</a:t>
            </a:r>
            <a:r>
              <a:rPr lang="en-US" sz="2800" b="1" dirty="0" smtClean="0"/>
              <a:t/>
            </a:r>
            <a:br>
              <a:rPr lang="en-US" sz="2800" b="1" dirty="0" smtClean="0"/>
            </a:br>
            <a:r>
              <a:rPr lang="en-US" sz="2800" dirty="0" smtClean="0"/>
              <a:t>CEO</a:t>
            </a:r>
            <a:r>
              <a:rPr lang="en-US" sz="2800" dirty="0"/>
              <a:t>, Woodland Hills</a:t>
            </a:r>
            <a:endParaRPr lang="en-US" dirty="0"/>
          </a:p>
        </p:txBody>
      </p:sp>
    </p:spTree>
    <p:extLst>
      <p:ext uri="{BB962C8B-B14F-4D97-AF65-F5344CB8AC3E}">
        <p14:creationId xmlns:p14="http://schemas.microsoft.com/office/powerpoint/2010/main" val="8900426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686800" cy="838200"/>
          </a:xfrm>
        </p:spPr>
        <p:txBody>
          <a:bodyPr>
            <a:normAutofit/>
          </a:bodyPr>
          <a:lstStyle/>
          <a:p>
            <a:r>
              <a:rPr lang="en-US" sz="2800" dirty="0" smtClean="0">
                <a:effectLst/>
              </a:rPr>
              <a:t>Discussion 1</a:t>
            </a:r>
            <a:endParaRPr lang="en-US" sz="2800" dirty="0"/>
          </a:p>
        </p:txBody>
      </p:sp>
      <p:sp>
        <p:nvSpPr>
          <p:cNvPr id="3" name="Content Placeholder 2"/>
          <p:cNvSpPr>
            <a:spLocks noGrp="1"/>
          </p:cNvSpPr>
          <p:nvPr>
            <p:ph idx="1"/>
          </p:nvPr>
        </p:nvSpPr>
        <p:spPr>
          <a:xfrm>
            <a:off x="304800" y="1143000"/>
            <a:ext cx="8686800" cy="4525963"/>
          </a:xfrm>
        </p:spPr>
        <p:txBody>
          <a:bodyPr>
            <a:normAutofit lnSpcReduction="10000"/>
          </a:bodyPr>
          <a:lstStyle/>
          <a:p>
            <a:pPr marL="514350" indent="-514350">
              <a:buFont typeface="+mj-lt"/>
              <a:buAutoNum type="arabicPeriod"/>
            </a:pPr>
            <a:r>
              <a:rPr lang="en-US" dirty="0" smtClean="0"/>
              <a:t>Introductions</a:t>
            </a:r>
          </a:p>
          <a:p>
            <a:pPr marL="514350" indent="-514350">
              <a:buFont typeface="+mj-lt"/>
              <a:buAutoNum type="arabicPeriod"/>
            </a:pPr>
            <a:r>
              <a:rPr lang="en-US" dirty="0" smtClean="0"/>
              <a:t>What </a:t>
            </a:r>
            <a:r>
              <a:rPr lang="en-US" dirty="0"/>
              <a:t>is </a:t>
            </a:r>
            <a:r>
              <a:rPr lang="en-US" dirty="0" smtClean="0"/>
              <a:t>most concerning to you about how our juvenile justice system responds to youth with mental health needs? </a:t>
            </a:r>
          </a:p>
          <a:p>
            <a:pPr marL="514350" indent="-514350">
              <a:buFont typeface="+mj-lt"/>
              <a:buAutoNum type="arabicPeriod"/>
            </a:pPr>
            <a:r>
              <a:rPr lang="en-US" dirty="0" smtClean="0"/>
              <a:t>What is happening in your area that helps or hinders the response?</a:t>
            </a:r>
          </a:p>
          <a:p>
            <a:pPr marL="514350" indent="-514350">
              <a:buFont typeface="+mj-lt"/>
              <a:buAutoNum type="arabicPeriod"/>
            </a:pPr>
            <a:r>
              <a:rPr lang="en-US" dirty="0" smtClean="0"/>
              <a:t>What </a:t>
            </a:r>
            <a:r>
              <a:rPr lang="en-US" dirty="0"/>
              <a:t>would be most helpful for the state to </a:t>
            </a:r>
            <a:r>
              <a:rPr lang="en-US" dirty="0" smtClean="0"/>
              <a:t>do to better respond? Your county? You and/or your workplace?</a:t>
            </a:r>
            <a:endParaRPr lang="en-US" dirty="0"/>
          </a:p>
        </p:txBody>
      </p:sp>
    </p:spTree>
    <p:extLst>
      <p:ext uri="{BB962C8B-B14F-4D97-AF65-F5344CB8AC3E}">
        <p14:creationId xmlns:p14="http://schemas.microsoft.com/office/powerpoint/2010/main" val="7031046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 sponsors!</a:t>
            </a:r>
            <a:endParaRPr lang="en-US" dirty="0"/>
          </a:p>
        </p:txBody>
      </p:sp>
      <p:sp>
        <p:nvSpPr>
          <p:cNvPr id="3" name="Content Placeholder 2"/>
          <p:cNvSpPr>
            <a:spLocks noGrp="1"/>
          </p:cNvSpPr>
          <p:nvPr>
            <p:ph idx="1"/>
          </p:nvPr>
        </p:nvSpPr>
        <p:spPr>
          <a:xfrm>
            <a:off x="304800" y="1219200"/>
            <a:ext cx="8686800" cy="5486400"/>
          </a:xfrm>
        </p:spPr>
        <p:txBody>
          <a:bodyPr>
            <a:normAutofit fontScale="40000" lnSpcReduction="20000"/>
          </a:bodyPr>
          <a:lstStyle/>
          <a:p>
            <a:pPr marL="0" indent="0" algn="ctr">
              <a:buNone/>
            </a:pPr>
            <a:endParaRPr lang="en-US" sz="4500" b="1" dirty="0" smtClean="0"/>
          </a:p>
          <a:p>
            <a:pPr marL="0" indent="0" algn="ctr">
              <a:buNone/>
            </a:pPr>
            <a:r>
              <a:rPr lang="en-US" sz="6000" b="1" dirty="0" smtClean="0"/>
              <a:t>Headway </a:t>
            </a:r>
            <a:r>
              <a:rPr lang="en-US" sz="6000" b="1" dirty="0"/>
              <a:t>Emotional Health Services</a:t>
            </a:r>
            <a:r>
              <a:rPr lang="en-US" sz="6000" dirty="0"/>
              <a:t> </a:t>
            </a:r>
          </a:p>
          <a:p>
            <a:pPr marL="0" indent="0">
              <a:buNone/>
            </a:pPr>
            <a:r>
              <a:rPr lang="en-US" sz="4500" dirty="0" smtClean="0"/>
              <a:t>With </a:t>
            </a:r>
            <a:r>
              <a:rPr lang="en-US" sz="4500" dirty="0"/>
              <a:t>more than 40 years in operation, Headway’s 150 plus caring staff in Golden Valley, Richfield, Brooklyn Center and Hopkins provide comprehensive mental health therapy, counseling and classes to more than 45,000 families each year</a:t>
            </a:r>
            <a:r>
              <a:rPr lang="en-US" sz="4500" dirty="0" smtClean="0"/>
              <a:t>.</a:t>
            </a:r>
            <a:r>
              <a:rPr lang="en-US" sz="4500" u="sng" dirty="0">
                <a:hlinkClick r:id="rId2"/>
              </a:rPr>
              <a:t> www.headway.org</a:t>
            </a:r>
            <a:r>
              <a:rPr lang="en-US" sz="4500" u="sng" dirty="0"/>
              <a:t> </a:t>
            </a:r>
            <a:endParaRPr lang="en-US" sz="4500" dirty="0"/>
          </a:p>
          <a:p>
            <a:pPr marL="0" indent="0">
              <a:buNone/>
            </a:pPr>
            <a:endParaRPr lang="en-US" sz="4500" dirty="0"/>
          </a:p>
          <a:p>
            <a:pPr marL="0" indent="0" algn="ctr">
              <a:buNone/>
            </a:pPr>
            <a:r>
              <a:rPr lang="en-US" sz="6000" b="1" dirty="0" smtClean="0"/>
              <a:t>Cambia </a:t>
            </a:r>
            <a:r>
              <a:rPr lang="en-US" sz="6000" b="1" dirty="0"/>
              <a:t>Hills, Woodland Hills and Neighborhood Youth Services</a:t>
            </a:r>
            <a:r>
              <a:rPr lang="en-US" sz="6000" dirty="0"/>
              <a:t> </a:t>
            </a:r>
            <a:endParaRPr lang="en-US" sz="4500" dirty="0"/>
          </a:p>
          <a:p>
            <a:pPr marL="0" indent="0">
              <a:buNone/>
            </a:pPr>
            <a:r>
              <a:rPr lang="en-US" sz="4500" dirty="0"/>
              <a:t> </a:t>
            </a:r>
            <a:r>
              <a:rPr lang="en-US" sz="4500" dirty="0" smtClean="0"/>
              <a:t>Woodland </a:t>
            </a:r>
            <a:r>
              <a:rPr lang="en-US" sz="4500" dirty="0"/>
              <a:t>Hills, located on a 140-acre campus in Duluth, Minnesota, specializes in mental health, community-based services, and juvenile justice programs for young people. We promote behavioral, mental and chemical health as well as physical well-being, while showing kids and young adults, parents and guardians that they are not alone in the fight toward healthy, well-balanced lives</a:t>
            </a:r>
            <a:r>
              <a:rPr lang="en-US" sz="4500" dirty="0" smtClean="0"/>
              <a:t>.</a:t>
            </a:r>
            <a:r>
              <a:rPr lang="en-US" sz="4500" u="sng" dirty="0">
                <a:hlinkClick r:id="rId3"/>
              </a:rPr>
              <a:t> www.woodlandhills.org</a:t>
            </a:r>
            <a:r>
              <a:rPr lang="en-US" sz="4500" dirty="0"/>
              <a:t> </a:t>
            </a:r>
          </a:p>
          <a:p>
            <a:pPr marL="0" indent="0">
              <a:buNone/>
            </a:pPr>
            <a:endParaRPr lang="en-US" sz="4500" dirty="0"/>
          </a:p>
          <a:p>
            <a:pPr marL="0" indent="0" algn="ctr">
              <a:buNone/>
            </a:pPr>
            <a:r>
              <a:rPr lang="en-US" sz="6000" b="1" dirty="0"/>
              <a:t>Prairie St. Johns</a:t>
            </a:r>
            <a:r>
              <a:rPr lang="en-US" sz="6000" dirty="0"/>
              <a:t> </a:t>
            </a:r>
          </a:p>
          <a:p>
            <a:pPr marL="0" indent="0">
              <a:buNone/>
            </a:pPr>
            <a:r>
              <a:rPr lang="en-US" sz="4500" dirty="0" smtClean="0"/>
              <a:t>Located </a:t>
            </a:r>
            <a:r>
              <a:rPr lang="en-US" sz="4500" dirty="0"/>
              <a:t>in Fargo, ND and founded in 1997, Prairie St. John’s is a fully-licensed and accredited 91-inpatient bed facility offering services for children, adolescents and adults to address mental health issues, chemical dependency addiction or co-occurring disorders</a:t>
            </a:r>
            <a:r>
              <a:rPr lang="en-US" sz="4500" dirty="0" smtClean="0"/>
              <a:t>.</a:t>
            </a:r>
            <a:r>
              <a:rPr lang="en-US" sz="4500" u="sng" dirty="0">
                <a:hlinkClick r:id="rId4"/>
              </a:rPr>
              <a:t> www.prairie-stjohns.com</a:t>
            </a:r>
            <a:r>
              <a:rPr lang="en-US" sz="4500" dirty="0"/>
              <a:t> </a:t>
            </a:r>
          </a:p>
          <a:p>
            <a:pPr marL="0" indent="0">
              <a:buNone/>
            </a:pPr>
            <a:endParaRPr lang="en-US" sz="4500" dirty="0"/>
          </a:p>
          <a:p>
            <a:pPr marL="0" indent="0">
              <a:buNone/>
            </a:pPr>
            <a:endParaRPr lang="en-US" dirty="0"/>
          </a:p>
        </p:txBody>
      </p:sp>
    </p:spTree>
    <p:extLst>
      <p:ext uri="{BB962C8B-B14F-4D97-AF65-F5344CB8AC3E}">
        <p14:creationId xmlns:p14="http://schemas.microsoft.com/office/powerpoint/2010/main" val="26660774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 y="2590800"/>
            <a:ext cx="8686800" cy="1184825"/>
          </a:xfrm>
        </p:spPr>
        <p:txBody>
          <a:bodyPr>
            <a:normAutofit/>
          </a:bodyPr>
          <a:lstStyle/>
          <a:p>
            <a:pPr algn="l"/>
            <a:r>
              <a:rPr lang="en-US" sz="4400" b="1" dirty="0" smtClean="0"/>
              <a:t>collaboration</a:t>
            </a:r>
            <a:endParaRPr lang="en-US" sz="4400" dirty="0"/>
          </a:p>
        </p:txBody>
      </p:sp>
    </p:spTree>
    <p:extLst>
      <p:ext uri="{BB962C8B-B14F-4D97-AF65-F5344CB8AC3E}">
        <p14:creationId xmlns:p14="http://schemas.microsoft.com/office/powerpoint/2010/main" val="28406323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Collaboration?</a:t>
            </a:r>
            <a:endParaRPr 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71600" y="1523524"/>
            <a:ext cx="6019800" cy="42138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266389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Collaboration?</a:t>
            </a:r>
            <a:endParaRPr 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71600" y="1523524"/>
            <a:ext cx="6019800" cy="42138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descr="C:\Users\Mark\AppData\Local\Microsoft\Windows\INetCache\IE\33AMCB2X\question-marks22[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2729248"/>
            <a:ext cx="1524856" cy="123522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Mark\AppData\Local\Microsoft\Windows\INetCache\IE\33AMCB2X\question-marks22[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05714" y="4800600"/>
            <a:ext cx="1858053" cy="1504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10173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collaboration</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714500"/>
            <a:ext cx="6172200" cy="4629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031709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collaboration</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1905000"/>
            <a:ext cx="4419600" cy="3314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566670" y="5474732"/>
            <a:ext cx="7358130" cy="707886"/>
          </a:xfrm>
          <a:prstGeom prst="rect">
            <a:avLst/>
          </a:prstGeom>
          <a:noFill/>
        </p:spPr>
        <p:txBody>
          <a:bodyPr wrap="square" rtlCol="0">
            <a:spAutoFit/>
          </a:bodyPr>
          <a:lstStyle/>
          <a:p>
            <a:r>
              <a:rPr lang="en-US" sz="4000" dirty="0" smtClean="0"/>
              <a:t>  Who is at the table?</a:t>
            </a:r>
            <a:endParaRPr lang="en-US" sz="4000" dirty="0"/>
          </a:p>
        </p:txBody>
      </p:sp>
    </p:spTree>
    <p:extLst>
      <p:ext uri="{BB962C8B-B14F-4D97-AF65-F5344CB8AC3E}">
        <p14:creationId xmlns:p14="http://schemas.microsoft.com/office/powerpoint/2010/main" val="31990531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collaboration</a:t>
            </a:r>
            <a:endParaRPr lang="en-US" dirty="0"/>
          </a:p>
        </p:txBody>
      </p:sp>
      <p:sp>
        <p:nvSpPr>
          <p:cNvPr id="3" name="Content Placeholder 2"/>
          <p:cNvSpPr>
            <a:spLocks noGrp="1"/>
          </p:cNvSpPr>
          <p:nvPr>
            <p:ph idx="1"/>
          </p:nvPr>
        </p:nvSpPr>
        <p:spPr>
          <a:xfrm>
            <a:off x="304800" y="1554162"/>
            <a:ext cx="8382000" cy="4618037"/>
          </a:xfrm>
        </p:spPr>
        <p:txBody>
          <a:bodyPr/>
          <a:lstStyle/>
          <a:p>
            <a:pPr>
              <a:buFont typeface="Wingdings" panose="05000000000000000000" pitchFamily="2" charset="2"/>
              <a:buChar char="Ø"/>
            </a:pPr>
            <a:r>
              <a:rPr lang="en-US" dirty="0" smtClean="0"/>
              <a:t>Corrections</a:t>
            </a:r>
          </a:p>
          <a:p>
            <a:pPr>
              <a:buFont typeface="Wingdings" panose="05000000000000000000" pitchFamily="2" charset="2"/>
              <a:buChar char="Ø"/>
            </a:pPr>
            <a:r>
              <a:rPr lang="en-US" dirty="0" smtClean="0"/>
              <a:t>Mental Health</a:t>
            </a:r>
          </a:p>
          <a:p>
            <a:pPr>
              <a:buFont typeface="Wingdings" panose="05000000000000000000" pitchFamily="2" charset="2"/>
              <a:buChar char="Ø"/>
            </a:pPr>
            <a:r>
              <a:rPr lang="en-US" dirty="0" smtClean="0"/>
              <a:t>Social Services</a:t>
            </a:r>
          </a:p>
          <a:p>
            <a:pPr>
              <a:buFont typeface="Wingdings" panose="05000000000000000000" pitchFamily="2" charset="2"/>
              <a:buChar char="Ø"/>
            </a:pPr>
            <a:r>
              <a:rPr lang="en-US" dirty="0" smtClean="0"/>
              <a:t>Law Enforcement</a:t>
            </a:r>
          </a:p>
          <a:p>
            <a:pPr>
              <a:buFont typeface="Wingdings" panose="05000000000000000000" pitchFamily="2" charset="2"/>
              <a:buChar char="Ø"/>
            </a:pPr>
            <a:r>
              <a:rPr lang="en-US" dirty="0" smtClean="0"/>
              <a:t>Schools</a:t>
            </a:r>
          </a:p>
          <a:p>
            <a:pPr>
              <a:buFont typeface="Wingdings" panose="05000000000000000000" pitchFamily="2" charset="2"/>
              <a:buChar char="Ø"/>
            </a:pPr>
            <a:r>
              <a:rPr lang="en-US" dirty="0" smtClean="0"/>
              <a:t>Families</a:t>
            </a:r>
            <a:endParaRPr lang="en-US" dirty="0"/>
          </a:p>
        </p:txBody>
      </p:sp>
    </p:spTree>
    <p:extLst>
      <p:ext uri="{BB962C8B-B14F-4D97-AF65-F5344CB8AC3E}">
        <p14:creationId xmlns:p14="http://schemas.microsoft.com/office/powerpoint/2010/main" val="4196201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4495801"/>
            <a:ext cx="8458200" cy="914400"/>
          </a:xfrm>
        </p:spPr>
        <p:txBody>
          <a:bodyPr>
            <a:normAutofit fontScale="90000"/>
          </a:bodyPr>
          <a:lstStyle/>
          <a:p>
            <a:r>
              <a:rPr lang="en-US" dirty="0" smtClean="0"/>
              <a:t>Juvenile Justice 21 </a:t>
            </a:r>
            <a:br>
              <a:rPr lang="en-US" dirty="0" smtClean="0"/>
            </a:br>
            <a:endParaRPr lang="en-US" dirty="0"/>
          </a:p>
        </p:txBody>
      </p:sp>
      <p:sp>
        <p:nvSpPr>
          <p:cNvPr id="3" name="Subtitle 2"/>
          <p:cNvSpPr>
            <a:spLocks noGrp="1"/>
          </p:cNvSpPr>
          <p:nvPr>
            <p:ph type="subTitle" idx="1"/>
          </p:nvPr>
        </p:nvSpPr>
        <p:spPr/>
        <p:txBody>
          <a:bodyPr/>
          <a:lstStyle/>
          <a:p>
            <a:r>
              <a:rPr lang="en-US" sz="2000" b="1" dirty="0"/>
              <a:t>A Roadmap for </a:t>
            </a:r>
            <a:r>
              <a:rPr lang="en-US" sz="2000" b="1" dirty="0" smtClean="0"/>
              <a:t>Juvenile </a:t>
            </a:r>
            <a:r>
              <a:rPr lang="en-US" sz="2000" b="1" dirty="0"/>
              <a:t>Justice in the 21st Century</a:t>
            </a:r>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16792" y="521594"/>
            <a:ext cx="2510416" cy="2514600"/>
          </a:xfrm>
          <a:prstGeom prst="rect">
            <a:avLst/>
          </a:prstGeom>
        </p:spPr>
      </p:pic>
      <p:sp>
        <p:nvSpPr>
          <p:cNvPr id="5" name="TextBox 4"/>
          <p:cNvSpPr txBox="1"/>
          <p:nvPr/>
        </p:nvSpPr>
        <p:spPr>
          <a:xfrm>
            <a:off x="533400" y="5638800"/>
            <a:ext cx="8077200" cy="461665"/>
          </a:xfrm>
          <a:prstGeom prst="rect">
            <a:avLst/>
          </a:prstGeom>
          <a:noFill/>
        </p:spPr>
        <p:txBody>
          <a:bodyPr wrap="square" rtlCol="0">
            <a:spAutoFit/>
          </a:bodyPr>
          <a:lstStyle/>
          <a:p>
            <a:r>
              <a:rPr lang="en-US" sz="2400" dirty="0" smtClean="0"/>
              <a:t>Mental Health and Collaboration</a:t>
            </a:r>
            <a:endParaRPr lang="en-US" sz="2400" dirty="0"/>
          </a:p>
        </p:txBody>
      </p:sp>
    </p:spTree>
    <p:extLst>
      <p:ext uri="{BB962C8B-B14F-4D97-AF65-F5344CB8AC3E}">
        <p14:creationId xmlns:p14="http://schemas.microsoft.com/office/powerpoint/2010/main" val="41607959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686800" cy="838200"/>
          </a:xfrm>
        </p:spPr>
        <p:txBody>
          <a:bodyPr>
            <a:normAutofit/>
          </a:bodyPr>
          <a:lstStyle/>
          <a:p>
            <a:r>
              <a:rPr lang="en-US" sz="2800" dirty="0" smtClean="0"/>
              <a:t>Corrections and social services collaboration</a:t>
            </a:r>
            <a:endParaRPr lang="en-US" sz="2800" dirty="0"/>
          </a:p>
        </p:txBody>
      </p:sp>
      <p:sp>
        <p:nvSpPr>
          <p:cNvPr id="3" name="Content Placeholder 2"/>
          <p:cNvSpPr>
            <a:spLocks noGrp="1"/>
          </p:cNvSpPr>
          <p:nvPr>
            <p:ph idx="1"/>
          </p:nvPr>
        </p:nvSpPr>
        <p:spPr>
          <a:xfrm>
            <a:off x="304800" y="1554162"/>
            <a:ext cx="8382000" cy="4618037"/>
          </a:xfrm>
        </p:spPr>
        <p:txBody>
          <a:bodyPr/>
          <a:lstStyle/>
          <a:p>
            <a:pPr>
              <a:buFont typeface="Wingdings" panose="05000000000000000000" pitchFamily="2" charset="2"/>
              <a:buChar char="Ø"/>
            </a:pPr>
            <a:r>
              <a:rPr lang="en-US" dirty="0" smtClean="0"/>
              <a:t>Crossover Youth, Dual Status Youth</a:t>
            </a:r>
          </a:p>
          <a:p>
            <a:pPr>
              <a:buFont typeface="Wingdings" panose="05000000000000000000" pitchFamily="2" charset="2"/>
              <a:buChar char="Ø"/>
            </a:pPr>
            <a:endParaRPr lang="en-US" dirty="0"/>
          </a:p>
          <a:p>
            <a:pPr marL="0" indent="0" algn="ctr">
              <a:buNone/>
            </a:pPr>
            <a:r>
              <a:rPr lang="en-US" dirty="0"/>
              <a:t>Carver Co.</a:t>
            </a:r>
            <a:br>
              <a:rPr lang="en-US" dirty="0"/>
            </a:br>
            <a:r>
              <a:rPr lang="en-US" dirty="0"/>
              <a:t>Hennepin Co.</a:t>
            </a:r>
            <a:br>
              <a:rPr lang="en-US" dirty="0"/>
            </a:br>
            <a:r>
              <a:rPr lang="en-US" dirty="0"/>
              <a:t>Kandiyohi Co.</a:t>
            </a:r>
            <a:br>
              <a:rPr lang="en-US" dirty="0"/>
            </a:br>
            <a:r>
              <a:rPr lang="en-US" dirty="0"/>
              <a:t>Olmsted Co.</a:t>
            </a:r>
            <a:br>
              <a:rPr lang="en-US" dirty="0"/>
            </a:br>
            <a:r>
              <a:rPr lang="en-US" dirty="0"/>
              <a:t>Stearns Co.</a:t>
            </a:r>
          </a:p>
        </p:txBody>
      </p:sp>
    </p:spTree>
    <p:extLst>
      <p:ext uri="{BB962C8B-B14F-4D97-AF65-F5344CB8AC3E}">
        <p14:creationId xmlns:p14="http://schemas.microsoft.com/office/powerpoint/2010/main" val="10853232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effectLst/>
              </a:rPr>
              <a:t>DUAL STATUS Model </a:t>
            </a:r>
            <a:r>
              <a:rPr lang="en-US" sz="2800" dirty="0">
                <a:effectLst/>
              </a:rPr>
              <a:t>Programs Panel </a:t>
            </a:r>
            <a:endParaRPr lang="en-US" sz="2800" dirty="0"/>
          </a:p>
        </p:txBody>
      </p:sp>
      <p:sp>
        <p:nvSpPr>
          <p:cNvPr id="3" name="Content Placeholder 2"/>
          <p:cNvSpPr>
            <a:spLocks noGrp="1"/>
          </p:cNvSpPr>
          <p:nvPr>
            <p:ph idx="1"/>
          </p:nvPr>
        </p:nvSpPr>
        <p:spPr/>
        <p:txBody>
          <a:bodyPr>
            <a:normAutofit fontScale="92500" lnSpcReduction="10000"/>
          </a:bodyPr>
          <a:lstStyle/>
          <a:p>
            <a:pPr>
              <a:buFont typeface="Wingdings" panose="05000000000000000000" pitchFamily="2" charset="2"/>
              <a:buChar char="Ø"/>
            </a:pPr>
            <a:r>
              <a:rPr lang="en-US" sz="3500" b="1" dirty="0"/>
              <a:t>Richard </a:t>
            </a:r>
            <a:r>
              <a:rPr lang="en-US" sz="3500" b="1" dirty="0" smtClean="0"/>
              <a:t>Gardell</a:t>
            </a:r>
            <a:br>
              <a:rPr lang="en-US" sz="3500" b="1" dirty="0" smtClean="0"/>
            </a:br>
            <a:r>
              <a:rPr lang="en-US" sz="2800" dirty="0" smtClean="0"/>
              <a:t>Chair</a:t>
            </a:r>
            <a:r>
              <a:rPr lang="en-US" sz="2800" dirty="0"/>
              <a:t>, Juvenile Justice Advisory Committee  </a:t>
            </a:r>
            <a:r>
              <a:rPr lang="en-US" sz="2800" dirty="0" smtClean="0"/>
              <a:t>(</a:t>
            </a:r>
            <a:r>
              <a:rPr lang="en-US" sz="2800" b="1" dirty="0"/>
              <a:t>Moderating</a:t>
            </a:r>
            <a:r>
              <a:rPr lang="en-US" sz="2800" dirty="0" smtClean="0"/>
              <a:t>)</a:t>
            </a:r>
          </a:p>
          <a:p>
            <a:pPr>
              <a:buFont typeface="Wingdings" panose="05000000000000000000" pitchFamily="2" charset="2"/>
              <a:buChar char="Ø"/>
            </a:pPr>
            <a:r>
              <a:rPr lang="en-US" sz="3500" b="1" dirty="0" smtClean="0"/>
              <a:t>Greg </a:t>
            </a:r>
            <a:r>
              <a:rPr lang="en-US" sz="3500" b="1" dirty="0" err="1" smtClean="0"/>
              <a:t>Boelter</a:t>
            </a:r>
            <a:r>
              <a:rPr lang="en-US" b="1" dirty="0" smtClean="0"/>
              <a:t/>
            </a:r>
            <a:br>
              <a:rPr lang="en-US" b="1" dirty="0" smtClean="0"/>
            </a:br>
            <a:r>
              <a:rPr lang="en-US" sz="2600" dirty="0" smtClean="0"/>
              <a:t>Stearns </a:t>
            </a:r>
            <a:r>
              <a:rPr lang="en-US" sz="2600" dirty="0"/>
              <a:t>County Probation </a:t>
            </a:r>
            <a:r>
              <a:rPr lang="en-US" sz="2600" dirty="0" smtClean="0"/>
              <a:t>Supervisor</a:t>
            </a:r>
          </a:p>
          <a:p>
            <a:pPr>
              <a:buFont typeface="Wingdings" panose="05000000000000000000" pitchFamily="2" charset="2"/>
              <a:buChar char="Ø"/>
            </a:pPr>
            <a:r>
              <a:rPr lang="en-US" sz="3500" b="1" dirty="0" smtClean="0"/>
              <a:t>Dana Erickson</a:t>
            </a:r>
            <a:r>
              <a:rPr lang="en-US" b="1" dirty="0" smtClean="0"/>
              <a:t/>
            </a:r>
            <a:br>
              <a:rPr lang="en-US" b="1" dirty="0" smtClean="0"/>
            </a:br>
            <a:r>
              <a:rPr lang="en-US" sz="2600" dirty="0" smtClean="0"/>
              <a:t>Assistant  </a:t>
            </a:r>
            <a:r>
              <a:rPr lang="en-US" sz="2600" dirty="0"/>
              <a:t>Stearns </a:t>
            </a:r>
            <a:r>
              <a:rPr lang="en-US" sz="2600" dirty="0" smtClean="0"/>
              <a:t>County Attorney</a:t>
            </a:r>
          </a:p>
          <a:p>
            <a:pPr>
              <a:buFont typeface="Wingdings" panose="05000000000000000000" pitchFamily="2" charset="2"/>
              <a:buChar char="Ø"/>
            </a:pPr>
            <a:r>
              <a:rPr lang="en-US" sz="3500" b="1" dirty="0" smtClean="0"/>
              <a:t>Melissa Clemens</a:t>
            </a:r>
            <a:r>
              <a:rPr lang="en-US" b="1" dirty="0" smtClean="0"/>
              <a:t/>
            </a:r>
            <a:br>
              <a:rPr lang="en-US" b="1" dirty="0" smtClean="0"/>
            </a:br>
            <a:r>
              <a:rPr lang="en-US" sz="2600" dirty="0" smtClean="0"/>
              <a:t>Corrections </a:t>
            </a:r>
            <a:r>
              <a:rPr lang="en-US" sz="2600" dirty="0"/>
              <a:t>Mental Health Case Manager, Olmsted </a:t>
            </a:r>
            <a:r>
              <a:rPr lang="en-US" sz="2600" dirty="0" smtClean="0"/>
              <a:t>County</a:t>
            </a:r>
          </a:p>
          <a:p>
            <a:pPr>
              <a:buFont typeface="Wingdings" panose="05000000000000000000" pitchFamily="2" charset="2"/>
              <a:buChar char="Ø"/>
            </a:pPr>
            <a:r>
              <a:rPr lang="en-US" sz="3500" b="1" dirty="0" smtClean="0"/>
              <a:t>Patrick </a:t>
            </a:r>
            <a:r>
              <a:rPr lang="en-US" sz="3500" b="1" dirty="0" err="1" smtClean="0"/>
              <a:t>McEvoy</a:t>
            </a:r>
            <a:r>
              <a:rPr lang="en-US" b="1" dirty="0" smtClean="0"/>
              <a:t/>
            </a:r>
            <a:br>
              <a:rPr lang="en-US" b="1" dirty="0" smtClean="0"/>
            </a:br>
            <a:r>
              <a:rPr lang="en-US" sz="2600" dirty="0" smtClean="0"/>
              <a:t>Olmsted County Social </a:t>
            </a:r>
            <a:r>
              <a:rPr lang="en-US" sz="2600" dirty="0"/>
              <a:t>Services</a:t>
            </a:r>
          </a:p>
          <a:p>
            <a:pPr>
              <a:buFont typeface="Wingdings" panose="05000000000000000000" pitchFamily="2" charset="2"/>
              <a:buChar char="Ø"/>
            </a:pPr>
            <a:endParaRPr lang="en-US" dirty="0"/>
          </a:p>
        </p:txBody>
      </p:sp>
    </p:spTree>
    <p:extLst>
      <p:ext uri="{BB962C8B-B14F-4D97-AF65-F5344CB8AC3E}">
        <p14:creationId xmlns:p14="http://schemas.microsoft.com/office/powerpoint/2010/main" val="302267580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686800" cy="838200"/>
          </a:xfrm>
        </p:spPr>
        <p:txBody>
          <a:bodyPr>
            <a:normAutofit/>
          </a:bodyPr>
          <a:lstStyle/>
          <a:p>
            <a:r>
              <a:rPr lang="en-US" sz="2800" dirty="0" smtClean="0">
                <a:effectLst/>
              </a:rPr>
              <a:t>Discussion 2</a:t>
            </a:r>
            <a:endParaRPr lang="en-US" sz="2800" dirty="0"/>
          </a:p>
        </p:txBody>
      </p:sp>
      <p:sp>
        <p:nvSpPr>
          <p:cNvPr id="3" name="Content Placeholder 2"/>
          <p:cNvSpPr>
            <a:spLocks noGrp="1"/>
          </p:cNvSpPr>
          <p:nvPr>
            <p:ph idx="1"/>
          </p:nvPr>
        </p:nvSpPr>
        <p:spPr>
          <a:xfrm>
            <a:off x="304800" y="1143000"/>
            <a:ext cx="8686800" cy="5562600"/>
          </a:xfrm>
        </p:spPr>
        <p:txBody>
          <a:bodyPr>
            <a:normAutofit fontScale="92500" lnSpcReduction="10000"/>
          </a:bodyPr>
          <a:lstStyle/>
          <a:p>
            <a:pPr marL="514350" indent="-514350">
              <a:buFont typeface="+mj-lt"/>
              <a:buAutoNum type="arabicPeriod"/>
            </a:pPr>
            <a:r>
              <a:rPr lang="en-US" dirty="0" smtClean="0"/>
              <a:t>Introductions</a:t>
            </a:r>
          </a:p>
          <a:p>
            <a:pPr marL="514350" indent="-514350">
              <a:buFont typeface="+mj-lt"/>
              <a:buAutoNum type="arabicPeriod"/>
            </a:pPr>
            <a:r>
              <a:rPr lang="en-US" dirty="0" smtClean="0"/>
              <a:t>Is your county using a crossover/dual status collaboration program?  What have been the successes and/or challenges</a:t>
            </a:r>
            <a:r>
              <a:rPr lang="en-US" dirty="0"/>
              <a:t>? What needs to be improved</a:t>
            </a:r>
            <a:r>
              <a:rPr lang="en-US" dirty="0" smtClean="0"/>
              <a:t>? If not, what would be needed to get it started?</a:t>
            </a:r>
            <a:endParaRPr lang="en-US" dirty="0"/>
          </a:p>
          <a:p>
            <a:pPr marL="514350" indent="-514350">
              <a:buFont typeface="+mj-lt"/>
              <a:buAutoNum type="arabicPeriod"/>
            </a:pPr>
            <a:r>
              <a:rPr lang="en-US" dirty="0" smtClean="0"/>
              <a:t>How </a:t>
            </a:r>
            <a:r>
              <a:rPr lang="en-US" dirty="0"/>
              <a:t>are you collaborating with the mental health </a:t>
            </a:r>
            <a:r>
              <a:rPr lang="en-US" dirty="0" smtClean="0"/>
              <a:t>system in your county?</a:t>
            </a:r>
          </a:p>
          <a:p>
            <a:pPr marL="514350" indent="-514350">
              <a:buFont typeface="+mj-lt"/>
              <a:buAutoNum type="arabicPeriod"/>
            </a:pPr>
            <a:r>
              <a:rPr lang="en-US" dirty="0" smtClean="0"/>
              <a:t>Are </a:t>
            </a:r>
            <a:r>
              <a:rPr lang="en-US" dirty="0"/>
              <a:t>you collaborating with </a:t>
            </a:r>
            <a:r>
              <a:rPr lang="en-US" dirty="0" smtClean="0"/>
              <a:t>other systems in </a:t>
            </a:r>
            <a:r>
              <a:rPr lang="en-US" dirty="0"/>
              <a:t>your county</a:t>
            </a:r>
            <a:r>
              <a:rPr lang="en-US" dirty="0" smtClean="0"/>
              <a:t>?</a:t>
            </a:r>
            <a:endParaRPr lang="en-US" dirty="0"/>
          </a:p>
          <a:p>
            <a:pPr marL="514350" indent="-514350">
              <a:buFont typeface="+mj-lt"/>
              <a:buAutoNum type="arabicPeriod"/>
            </a:pPr>
            <a:r>
              <a:rPr lang="en-US" dirty="0"/>
              <a:t>How do you think you can do a better job of </a:t>
            </a:r>
            <a:r>
              <a:rPr lang="en-US" dirty="0" smtClean="0"/>
              <a:t>collaborating with other systems? </a:t>
            </a:r>
          </a:p>
        </p:txBody>
      </p:sp>
    </p:spTree>
    <p:extLst>
      <p:ext uri="{BB962C8B-B14F-4D97-AF65-F5344CB8AC3E}">
        <p14:creationId xmlns:p14="http://schemas.microsoft.com/office/powerpoint/2010/main" val="5153665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686800" cy="838200"/>
          </a:xfrm>
        </p:spPr>
        <p:txBody>
          <a:bodyPr>
            <a:normAutofit/>
          </a:bodyPr>
          <a:lstStyle/>
          <a:p>
            <a:r>
              <a:rPr lang="en-US" sz="2800" dirty="0">
                <a:effectLst/>
              </a:rPr>
              <a:t>Recommendations</a:t>
            </a:r>
            <a:endParaRPr lang="en-US" sz="2800" dirty="0"/>
          </a:p>
        </p:txBody>
      </p:sp>
      <p:sp>
        <p:nvSpPr>
          <p:cNvPr id="3" name="Content Placeholder 2"/>
          <p:cNvSpPr>
            <a:spLocks noGrp="1"/>
          </p:cNvSpPr>
          <p:nvPr>
            <p:ph idx="1"/>
          </p:nvPr>
        </p:nvSpPr>
        <p:spPr>
          <a:xfrm>
            <a:off x="304800" y="1143000"/>
            <a:ext cx="8686800" cy="5410200"/>
          </a:xfrm>
        </p:spPr>
        <p:txBody>
          <a:bodyPr>
            <a:normAutofit/>
          </a:bodyPr>
          <a:lstStyle/>
          <a:p>
            <a:pPr>
              <a:buFont typeface="Wingdings" panose="05000000000000000000" pitchFamily="2" charset="2"/>
              <a:buChar char="Ø"/>
            </a:pPr>
            <a:r>
              <a:rPr lang="en-US" dirty="0" smtClean="0"/>
              <a:t>Blueprint for Change</a:t>
            </a:r>
            <a:endParaRPr lang="en-US" dirty="0"/>
          </a:p>
          <a:p>
            <a:pPr lvl="1">
              <a:buFont typeface="Wingdings" panose="05000000000000000000" pitchFamily="2" charset="2"/>
              <a:buChar char="Ø"/>
            </a:pPr>
            <a:r>
              <a:rPr lang="en-US" dirty="0" smtClean="0"/>
              <a:t>Collaboration</a:t>
            </a:r>
            <a:endParaRPr lang="en-US" dirty="0"/>
          </a:p>
          <a:p>
            <a:pPr lvl="1">
              <a:buFont typeface="Wingdings" panose="05000000000000000000" pitchFamily="2" charset="2"/>
              <a:buChar char="Ø"/>
            </a:pPr>
            <a:r>
              <a:rPr lang="en-US" dirty="0" smtClean="0"/>
              <a:t>Identification</a:t>
            </a:r>
          </a:p>
          <a:p>
            <a:pPr lvl="1">
              <a:buFont typeface="Wingdings" panose="05000000000000000000" pitchFamily="2" charset="2"/>
              <a:buChar char="Ø"/>
            </a:pPr>
            <a:r>
              <a:rPr lang="en-US" dirty="0" smtClean="0"/>
              <a:t>Diversion</a:t>
            </a:r>
          </a:p>
          <a:p>
            <a:pPr lvl="1">
              <a:buFont typeface="Wingdings" panose="05000000000000000000" pitchFamily="2" charset="2"/>
              <a:buChar char="Ø"/>
            </a:pPr>
            <a:r>
              <a:rPr lang="en-US" dirty="0" smtClean="0"/>
              <a:t>Treatment</a:t>
            </a:r>
            <a:endParaRPr lang="en-US" dirty="0"/>
          </a:p>
          <a:p>
            <a:pPr lvl="1">
              <a:buFont typeface="Wingdings" panose="05000000000000000000" pitchFamily="2" charset="2"/>
              <a:buChar char="Ø"/>
            </a:pPr>
            <a:endParaRPr lang="en-US" dirty="0"/>
          </a:p>
        </p:txBody>
      </p:sp>
    </p:spTree>
    <p:extLst>
      <p:ext uri="{BB962C8B-B14F-4D97-AF65-F5344CB8AC3E}">
        <p14:creationId xmlns:p14="http://schemas.microsoft.com/office/powerpoint/2010/main" val="165571130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686800" cy="838200"/>
          </a:xfrm>
        </p:spPr>
        <p:txBody>
          <a:bodyPr>
            <a:normAutofit/>
          </a:bodyPr>
          <a:lstStyle/>
          <a:p>
            <a:r>
              <a:rPr lang="en-US" sz="2800" dirty="0" smtClean="0">
                <a:effectLst/>
              </a:rPr>
              <a:t>Recommendations</a:t>
            </a:r>
            <a:endParaRPr lang="en-US" sz="2800" dirty="0"/>
          </a:p>
        </p:txBody>
      </p:sp>
      <p:sp>
        <p:nvSpPr>
          <p:cNvPr id="3" name="Content Placeholder 2"/>
          <p:cNvSpPr>
            <a:spLocks noGrp="1"/>
          </p:cNvSpPr>
          <p:nvPr>
            <p:ph idx="1"/>
          </p:nvPr>
        </p:nvSpPr>
        <p:spPr>
          <a:xfrm>
            <a:off x="304800" y="1143000"/>
            <a:ext cx="8686800" cy="5334000"/>
          </a:xfrm>
        </p:spPr>
        <p:txBody>
          <a:bodyPr>
            <a:normAutofit fontScale="92500" lnSpcReduction="10000"/>
          </a:bodyPr>
          <a:lstStyle/>
          <a:p>
            <a:pPr>
              <a:buFont typeface="Wingdings" panose="05000000000000000000" pitchFamily="2" charset="2"/>
              <a:buChar char="Ø"/>
            </a:pPr>
            <a:r>
              <a:rPr lang="en-US" dirty="0" smtClean="0"/>
              <a:t>Identification</a:t>
            </a:r>
          </a:p>
          <a:p>
            <a:pPr lvl="1">
              <a:buFont typeface="Wingdings" panose="05000000000000000000" pitchFamily="2" charset="2"/>
              <a:buChar char="Ø"/>
            </a:pPr>
            <a:r>
              <a:rPr lang="en-US" dirty="0" smtClean="0"/>
              <a:t>Increase funding for and access to assessment.</a:t>
            </a:r>
          </a:p>
          <a:p>
            <a:pPr lvl="1">
              <a:buFont typeface="Wingdings" panose="05000000000000000000" pitchFamily="2" charset="2"/>
              <a:buChar char="Ø"/>
            </a:pPr>
            <a:r>
              <a:rPr lang="en-US" dirty="0" smtClean="0"/>
              <a:t>Ensure 100% of screeners trained.</a:t>
            </a:r>
          </a:p>
          <a:p>
            <a:pPr lvl="1">
              <a:buFont typeface="Wingdings" panose="05000000000000000000" pitchFamily="2" charset="2"/>
              <a:buChar char="Ø"/>
            </a:pPr>
            <a:r>
              <a:rPr lang="en-US" dirty="0" smtClean="0"/>
              <a:t>Clarify action taken based on screening results.</a:t>
            </a:r>
            <a:endParaRPr lang="en-US" dirty="0"/>
          </a:p>
          <a:p>
            <a:pPr>
              <a:buFont typeface="Wingdings" panose="05000000000000000000" pitchFamily="2" charset="2"/>
              <a:buChar char="Ø"/>
            </a:pPr>
            <a:r>
              <a:rPr lang="en-US" dirty="0" smtClean="0"/>
              <a:t>Diversion</a:t>
            </a:r>
          </a:p>
          <a:p>
            <a:pPr lvl="1">
              <a:buFont typeface="Wingdings" panose="05000000000000000000" pitchFamily="2" charset="2"/>
              <a:buChar char="Ø"/>
            </a:pPr>
            <a:r>
              <a:rPr lang="en-US" dirty="0" smtClean="0"/>
              <a:t>Determine role of mental health in diversion eligibility.</a:t>
            </a:r>
          </a:p>
          <a:p>
            <a:pPr lvl="1">
              <a:buFont typeface="Wingdings" panose="05000000000000000000" pitchFamily="2" charset="2"/>
              <a:buChar char="Ø"/>
            </a:pPr>
            <a:r>
              <a:rPr lang="en-US" dirty="0" smtClean="0"/>
              <a:t>Revisit offenses </a:t>
            </a:r>
            <a:r>
              <a:rPr lang="en-US" dirty="0"/>
              <a:t>eligible </a:t>
            </a:r>
            <a:r>
              <a:rPr lang="en-US" dirty="0" smtClean="0"/>
              <a:t>for diversion.</a:t>
            </a:r>
            <a:endParaRPr lang="en-US" dirty="0"/>
          </a:p>
          <a:p>
            <a:pPr>
              <a:buFont typeface="Wingdings" panose="05000000000000000000" pitchFamily="2" charset="2"/>
              <a:buChar char="Ø"/>
            </a:pPr>
            <a:r>
              <a:rPr lang="en-US" dirty="0" smtClean="0"/>
              <a:t>Treatment</a:t>
            </a:r>
            <a:r>
              <a:rPr lang="en-US" dirty="0"/>
              <a:t>	</a:t>
            </a:r>
            <a:endParaRPr lang="en-US" dirty="0" smtClean="0"/>
          </a:p>
          <a:p>
            <a:pPr lvl="1">
              <a:buFont typeface="Wingdings" panose="05000000000000000000" pitchFamily="2" charset="2"/>
              <a:buChar char="Ø"/>
            </a:pPr>
            <a:r>
              <a:rPr lang="en-US" dirty="0" smtClean="0"/>
              <a:t>Fund community children’s mental health and chemical dependency services.</a:t>
            </a:r>
          </a:p>
          <a:p>
            <a:pPr lvl="1">
              <a:buFont typeface="Wingdings" panose="05000000000000000000" pitchFamily="2" charset="2"/>
              <a:buChar char="Ø"/>
            </a:pPr>
            <a:r>
              <a:rPr lang="en-US" dirty="0" smtClean="0"/>
              <a:t>Fully fund support services in facilities.</a:t>
            </a:r>
            <a:endParaRPr lang="en-US" dirty="0"/>
          </a:p>
        </p:txBody>
      </p:sp>
    </p:spTree>
    <p:extLst>
      <p:ext uri="{BB962C8B-B14F-4D97-AF65-F5344CB8AC3E}">
        <p14:creationId xmlns:p14="http://schemas.microsoft.com/office/powerpoint/2010/main" val="262682087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686800" cy="838200"/>
          </a:xfrm>
        </p:spPr>
        <p:txBody>
          <a:bodyPr>
            <a:normAutofit/>
          </a:bodyPr>
          <a:lstStyle/>
          <a:p>
            <a:r>
              <a:rPr lang="en-US" sz="2800" dirty="0">
                <a:effectLst/>
              </a:rPr>
              <a:t>Recommendations</a:t>
            </a:r>
            <a:endParaRPr lang="en-US" sz="2800" dirty="0"/>
          </a:p>
        </p:txBody>
      </p:sp>
      <p:sp>
        <p:nvSpPr>
          <p:cNvPr id="3" name="Content Placeholder 2"/>
          <p:cNvSpPr>
            <a:spLocks noGrp="1"/>
          </p:cNvSpPr>
          <p:nvPr>
            <p:ph idx="1"/>
          </p:nvPr>
        </p:nvSpPr>
        <p:spPr>
          <a:xfrm>
            <a:off x="304800" y="1143000"/>
            <a:ext cx="8686800" cy="5410200"/>
          </a:xfrm>
        </p:spPr>
        <p:txBody>
          <a:bodyPr>
            <a:normAutofit/>
          </a:bodyPr>
          <a:lstStyle/>
          <a:p>
            <a:pPr lvl="0">
              <a:buClr>
                <a:srgbClr val="F0A22E"/>
              </a:buClr>
              <a:buFont typeface="Wingdings" panose="05000000000000000000" pitchFamily="2" charset="2"/>
              <a:buChar char="Ø"/>
            </a:pPr>
            <a:r>
              <a:rPr lang="en-US" dirty="0" smtClean="0">
                <a:solidFill>
                  <a:srgbClr val="4E3B30"/>
                </a:solidFill>
              </a:rPr>
              <a:t>Data Collection</a:t>
            </a:r>
          </a:p>
          <a:p>
            <a:pPr lvl="1">
              <a:buClr>
                <a:srgbClr val="F0A22E"/>
              </a:buClr>
              <a:buFont typeface="Wingdings" panose="05000000000000000000" pitchFamily="2" charset="2"/>
              <a:buChar char="Ø"/>
            </a:pPr>
            <a:r>
              <a:rPr lang="en-US" dirty="0" smtClean="0">
                <a:solidFill>
                  <a:srgbClr val="4E3B30"/>
                </a:solidFill>
              </a:rPr>
              <a:t>Collect county-wide and statewide statistics.</a:t>
            </a:r>
          </a:p>
          <a:p>
            <a:pPr lvl="0">
              <a:buClr>
                <a:srgbClr val="F0A22E"/>
              </a:buClr>
              <a:buFont typeface="Wingdings" panose="05000000000000000000" pitchFamily="2" charset="2"/>
              <a:buChar char="Ø"/>
            </a:pPr>
            <a:r>
              <a:rPr lang="en-US" dirty="0" smtClean="0">
                <a:solidFill>
                  <a:srgbClr val="4E3B30"/>
                </a:solidFill>
              </a:rPr>
              <a:t>Data Sharing - Confusion</a:t>
            </a:r>
            <a:endParaRPr lang="en-US" dirty="0">
              <a:solidFill>
                <a:srgbClr val="4E3B30"/>
              </a:solidFill>
            </a:endParaRPr>
          </a:p>
          <a:p>
            <a:pPr lvl="1">
              <a:buFont typeface="Wingdings" panose="05000000000000000000" pitchFamily="2" charset="2"/>
              <a:buChar char="Ø"/>
            </a:pPr>
            <a:r>
              <a:rPr lang="en-US" dirty="0" smtClean="0"/>
              <a:t>Create task force on juvenile data sharing policies and procedures.</a:t>
            </a:r>
          </a:p>
          <a:p>
            <a:pPr lvl="2">
              <a:buFont typeface="Wingdings" panose="05000000000000000000" pitchFamily="2" charset="2"/>
              <a:buChar char="Ø"/>
            </a:pPr>
            <a:r>
              <a:rPr lang="en-US" dirty="0" smtClean="0"/>
              <a:t>Guide on juvenile data sharing.</a:t>
            </a:r>
          </a:p>
          <a:p>
            <a:pPr lvl="2">
              <a:buFont typeface="Wingdings" panose="05000000000000000000" pitchFamily="2" charset="2"/>
              <a:buChar char="Ø"/>
            </a:pPr>
            <a:r>
              <a:rPr lang="en-US" dirty="0" smtClean="0"/>
              <a:t>Recommended release forms.</a:t>
            </a:r>
            <a:endParaRPr lang="en-US" dirty="0"/>
          </a:p>
        </p:txBody>
      </p:sp>
    </p:spTree>
    <p:extLst>
      <p:ext uri="{BB962C8B-B14F-4D97-AF65-F5344CB8AC3E}">
        <p14:creationId xmlns:p14="http://schemas.microsoft.com/office/powerpoint/2010/main" val="33987621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686800" cy="838200"/>
          </a:xfrm>
        </p:spPr>
        <p:txBody>
          <a:bodyPr>
            <a:normAutofit/>
          </a:bodyPr>
          <a:lstStyle/>
          <a:p>
            <a:r>
              <a:rPr lang="en-US" sz="2800" dirty="0">
                <a:effectLst/>
              </a:rPr>
              <a:t>Recommendations</a:t>
            </a:r>
            <a:endParaRPr lang="en-US" sz="2800" dirty="0"/>
          </a:p>
        </p:txBody>
      </p:sp>
      <p:sp>
        <p:nvSpPr>
          <p:cNvPr id="3" name="Content Placeholder 2"/>
          <p:cNvSpPr>
            <a:spLocks noGrp="1"/>
          </p:cNvSpPr>
          <p:nvPr>
            <p:ph idx="1"/>
          </p:nvPr>
        </p:nvSpPr>
        <p:spPr>
          <a:xfrm>
            <a:off x="304800" y="1143000"/>
            <a:ext cx="8686800" cy="5410200"/>
          </a:xfrm>
        </p:spPr>
        <p:txBody>
          <a:bodyPr>
            <a:normAutofit/>
          </a:bodyPr>
          <a:lstStyle/>
          <a:p>
            <a:pPr>
              <a:buFont typeface="Wingdings" panose="05000000000000000000" pitchFamily="2" charset="2"/>
              <a:buChar char="Ø"/>
            </a:pPr>
            <a:r>
              <a:rPr lang="en-US" dirty="0"/>
              <a:t>Training</a:t>
            </a:r>
          </a:p>
          <a:p>
            <a:pPr lvl="1">
              <a:buFont typeface="Wingdings" panose="05000000000000000000" pitchFamily="2" charset="2"/>
              <a:buChar char="Ø"/>
            </a:pPr>
            <a:r>
              <a:rPr lang="en-US" dirty="0"/>
              <a:t>Make basic juvenile delinquency </a:t>
            </a:r>
            <a:r>
              <a:rPr lang="en-US" dirty="0" smtClean="0"/>
              <a:t>mental health training </a:t>
            </a:r>
            <a:r>
              <a:rPr lang="en-US" dirty="0"/>
              <a:t>available statewide.</a:t>
            </a:r>
          </a:p>
          <a:p>
            <a:pPr lvl="1">
              <a:buFont typeface="Wingdings" panose="05000000000000000000" pitchFamily="2" charset="2"/>
              <a:buChar char="Ø"/>
            </a:pPr>
            <a:r>
              <a:rPr lang="en-US" dirty="0"/>
              <a:t>Train </a:t>
            </a:r>
            <a:r>
              <a:rPr lang="en-US" dirty="0" smtClean="0"/>
              <a:t>on </a:t>
            </a:r>
            <a:r>
              <a:rPr lang="en-US" dirty="0"/>
              <a:t>local resources.</a:t>
            </a:r>
          </a:p>
          <a:p>
            <a:pPr>
              <a:buFont typeface="Wingdings" panose="05000000000000000000" pitchFamily="2" charset="2"/>
              <a:buChar char="Ø"/>
            </a:pPr>
            <a:r>
              <a:rPr lang="en-US" dirty="0"/>
              <a:t>Racial Disparities</a:t>
            </a:r>
          </a:p>
          <a:p>
            <a:pPr lvl="1">
              <a:buFont typeface="Wingdings" panose="05000000000000000000" pitchFamily="2" charset="2"/>
              <a:buChar char="Ø"/>
            </a:pPr>
            <a:r>
              <a:rPr lang="en-US" dirty="0" smtClean="0"/>
              <a:t>Provide implicit </a:t>
            </a:r>
            <a:r>
              <a:rPr lang="en-US" dirty="0"/>
              <a:t>bias </a:t>
            </a:r>
            <a:r>
              <a:rPr lang="en-US" dirty="0" smtClean="0"/>
              <a:t>training.</a:t>
            </a:r>
            <a:endParaRPr lang="en-US" dirty="0"/>
          </a:p>
          <a:p>
            <a:pPr lvl="1">
              <a:buFont typeface="Wingdings" panose="05000000000000000000" pitchFamily="2" charset="2"/>
              <a:buChar char="Ø"/>
            </a:pPr>
            <a:r>
              <a:rPr lang="en-US" dirty="0" smtClean="0"/>
              <a:t>Develop culturally competent programming.</a:t>
            </a:r>
            <a:endParaRPr lang="en-US" dirty="0"/>
          </a:p>
          <a:p>
            <a:pPr lvl="1">
              <a:buFont typeface="Wingdings" panose="05000000000000000000" pitchFamily="2" charset="2"/>
              <a:buChar char="Ø"/>
            </a:pPr>
            <a:endParaRPr lang="en-US" dirty="0"/>
          </a:p>
        </p:txBody>
      </p:sp>
    </p:spTree>
    <p:extLst>
      <p:ext uri="{BB962C8B-B14F-4D97-AF65-F5344CB8AC3E}">
        <p14:creationId xmlns:p14="http://schemas.microsoft.com/office/powerpoint/2010/main" val="396612881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686800" cy="838200"/>
          </a:xfrm>
        </p:spPr>
        <p:txBody>
          <a:bodyPr>
            <a:normAutofit/>
          </a:bodyPr>
          <a:lstStyle/>
          <a:p>
            <a:r>
              <a:rPr lang="en-US" sz="2800" dirty="0">
                <a:effectLst/>
              </a:rPr>
              <a:t>Recommendations</a:t>
            </a:r>
            <a:endParaRPr lang="en-US" sz="2800" dirty="0"/>
          </a:p>
        </p:txBody>
      </p:sp>
      <p:sp>
        <p:nvSpPr>
          <p:cNvPr id="3" name="Content Placeholder 2"/>
          <p:cNvSpPr>
            <a:spLocks noGrp="1"/>
          </p:cNvSpPr>
          <p:nvPr>
            <p:ph idx="1"/>
          </p:nvPr>
        </p:nvSpPr>
        <p:spPr>
          <a:xfrm>
            <a:off x="304800" y="1143000"/>
            <a:ext cx="8686800" cy="4525963"/>
          </a:xfrm>
        </p:spPr>
        <p:txBody>
          <a:bodyPr>
            <a:normAutofit/>
          </a:bodyPr>
          <a:lstStyle/>
          <a:p>
            <a:pPr>
              <a:buFont typeface="Wingdings" panose="05000000000000000000" pitchFamily="2" charset="2"/>
              <a:buChar char="Ø"/>
            </a:pPr>
            <a:r>
              <a:rPr lang="en-US" dirty="0" smtClean="0"/>
              <a:t>Collaboration</a:t>
            </a:r>
          </a:p>
          <a:p>
            <a:pPr lvl="1">
              <a:buFont typeface="Wingdings" panose="05000000000000000000" pitchFamily="2" charset="2"/>
              <a:buChar char="Ø"/>
            </a:pPr>
            <a:r>
              <a:rPr lang="en-US" dirty="0" smtClean="0"/>
              <a:t>Dual Status Youth</a:t>
            </a:r>
          </a:p>
          <a:p>
            <a:pPr lvl="2">
              <a:buFont typeface="Wingdings" panose="05000000000000000000" pitchFamily="2" charset="2"/>
              <a:buChar char="Ø"/>
            </a:pPr>
            <a:r>
              <a:rPr lang="en-US" dirty="0" smtClean="0"/>
              <a:t>Provide information and training for more counties to develop crossover programs.</a:t>
            </a:r>
          </a:p>
          <a:p>
            <a:pPr lvl="1">
              <a:buFont typeface="Wingdings" panose="05000000000000000000" pitchFamily="2" charset="2"/>
              <a:buChar char="Ø"/>
            </a:pPr>
            <a:r>
              <a:rPr lang="en-US" dirty="0"/>
              <a:t>Networking and Information </a:t>
            </a:r>
            <a:r>
              <a:rPr lang="en-US" dirty="0" smtClean="0"/>
              <a:t>Sharing</a:t>
            </a:r>
          </a:p>
          <a:p>
            <a:pPr lvl="2">
              <a:buFont typeface="Wingdings" panose="05000000000000000000" pitchFamily="2" charset="2"/>
              <a:buChar char="Ø"/>
            </a:pPr>
            <a:r>
              <a:rPr lang="en-US" dirty="0" smtClean="0"/>
              <a:t>Develop and manage list-serve.</a:t>
            </a:r>
          </a:p>
          <a:p>
            <a:pPr lvl="2">
              <a:buFont typeface="Wingdings" panose="05000000000000000000" pitchFamily="2" charset="2"/>
              <a:buChar char="Ø"/>
            </a:pPr>
            <a:r>
              <a:rPr lang="en-US" dirty="0" smtClean="0"/>
              <a:t>Make “toolkit” available online and update. </a:t>
            </a:r>
          </a:p>
          <a:p>
            <a:pPr lvl="3">
              <a:buFont typeface="Wingdings" panose="05000000000000000000" pitchFamily="2" charset="2"/>
              <a:buChar char="Ø"/>
            </a:pPr>
            <a:r>
              <a:rPr lang="en-US" sz="2000" dirty="0" smtClean="0"/>
              <a:t>Statutes</a:t>
            </a:r>
          </a:p>
          <a:p>
            <a:pPr lvl="3">
              <a:buFont typeface="Wingdings" panose="05000000000000000000" pitchFamily="2" charset="2"/>
              <a:buChar char="Ø"/>
            </a:pPr>
            <a:r>
              <a:rPr lang="en-US" dirty="0" smtClean="0"/>
              <a:t>Resources</a:t>
            </a:r>
          </a:p>
          <a:p>
            <a:pPr lvl="3">
              <a:buFont typeface="Wingdings" panose="05000000000000000000" pitchFamily="2" charset="2"/>
              <a:buChar char="Ø"/>
            </a:pPr>
            <a:r>
              <a:rPr lang="en-US" sz="2000" dirty="0" smtClean="0"/>
              <a:t>Minnesota and National Reports and Information</a:t>
            </a:r>
            <a:endParaRPr lang="en-US" sz="2000" dirty="0"/>
          </a:p>
        </p:txBody>
      </p:sp>
    </p:spTree>
    <p:extLst>
      <p:ext uri="{BB962C8B-B14F-4D97-AF65-F5344CB8AC3E}">
        <p14:creationId xmlns:p14="http://schemas.microsoft.com/office/powerpoint/2010/main" val="291455214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Juvenile Justice 21</a:t>
            </a:r>
            <a:endParaRPr lang="en-US" dirty="0"/>
          </a:p>
        </p:txBody>
      </p:sp>
      <p:sp>
        <p:nvSpPr>
          <p:cNvPr id="3" name="Subtitle 2"/>
          <p:cNvSpPr>
            <a:spLocks noGrp="1"/>
          </p:cNvSpPr>
          <p:nvPr>
            <p:ph type="subTitle" idx="1"/>
          </p:nvPr>
        </p:nvSpPr>
        <p:spPr>
          <a:xfrm>
            <a:off x="381000" y="4343400"/>
            <a:ext cx="8458200" cy="457200"/>
          </a:xfrm>
        </p:spPr>
        <p:txBody>
          <a:bodyPr>
            <a:noAutofit/>
          </a:bodyPr>
          <a:lstStyle/>
          <a:p>
            <a:r>
              <a:rPr lang="en-US" sz="3200" b="1" dirty="0" smtClean="0"/>
              <a:t>Contact: 		Mark </a:t>
            </a:r>
            <a:r>
              <a:rPr lang="en-US" sz="3200" b="1" dirty="0" err="1" smtClean="0"/>
              <a:t>Haase</a:t>
            </a:r>
            <a:r>
              <a:rPr lang="en-US" sz="3200" b="1" dirty="0" smtClean="0"/>
              <a:t/>
            </a:r>
            <a:br>
              <a:rPr lang="en-US" sz="3200" b="1" dirty="0" smtClean="0"/>
            </a:br>
            <a:r>
              <a:rPr lang="en-US" sz="3200" b="1" dirty="0" smtClean="0"/>
              <a:t>			Project Manager						</a:t>
            </a:r>
            <a:r>
              <a:rPr lang="en-US" sz="3200" b="1" dirty="0" smtClean="0">
                <a:hlinkClick r:id="rId3"/>
              </a:rPr>
              <a:t>mahaase@gmail.com</a:t>
            </a:r>
            <a:endParaRPr lang="en-US" sz="3200" b="1" dirty="0" smtClean="0"/>
          </a:p>
          <a:p>
            <a:endParaRPr lang="en-US" sz="3200" b="1" dirty="0"/>
          </a:p>
          <a:p>
            <a:endParaRPr lang="en-US" sz="3200" b="1" dirty="0"/>
          </a:p>
          <a:p>
            <a:r>
              <a:rPr lang="en-US" sz="3200" dirty="0"/>
              <a:t>	</a:t>
            </a:r>
            <a:r>
              <a:rPr lang="en-US" sz="3200" dirty="0" smtClean="0"/>
              <a:t>		</a:t>
            </a:r>
            <a:r>
              <a:rPr lang="en-US" sz="3200" b="1" dirty="0" smtClean="0">
                <a:hlinkClick r:id="rId4"/>
              </a:rPr>
              <a:t>www.mn-ca.org</a:t>
            </a:r>
            <a:endParaRPr lang="en-US" sz="3200" b="1" dirty="0" smtClean="0"/>
          </a:p>
          <a:p>
            <a:endParaRPr lang="en-US" sz="3200" dirty="0"/>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9600" y="1981200"/>
            <a:ext cx="1981200" cy="1984502"/>
          </a:xfrm>
          <a:prstGeom prst="rect">
            <a:avLst/>
          </a:prstGeom>
        </p:spPr>
      </p:pic>
    </p:spTree>
    <p:extLst>
      <p:ext uri="{BB962C8B-B14F-4D97-AF65-F5344CB8AC3E}">
        <p14:creationId xmlns:p14="http://schemas.microsoft.com/office/powerpoint/2010/main" val="33287978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Juvenile justice 21               </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sz="3600" dirty="0" smtClean="0"/>
              <a:t>The Minnesota Corrections Association will convene juvenile </a:t>
            </a:r>
            <a:r>
              <a:rPr lang="en-US" sz="3600" dirty="0"/>
              <a:t>justice stakeholders throughout Minnesota with the goal of identifying a unified vision for the future of juvenile justice in Minnesota</a:t>
            </a:r>
            <a:r>
              <a:rPr lang="en-US" sz="3600" dirty="0" smtClean="0"/>
              <a:t>.</a:t>
            </a:r>
            <a:br>
              <a:rPr lang="en-US" sz="3600" dirty="0" smtClean="0"/>
            </a:br>
            <a:endParaRPr lang="en-US" sz="3600" dirty="0" smtClean="0"/>
          </a:p>
          <a:p>
            <a:pPr>
              <a:buFont typeface="Wingdings" panose="05000000000000000000" pitchFamily="2" charset="2"/>
              <a:buChar char="v"/>
            </a:pPr>
            <a:r>
              <a:rPr lang="en-US" sz="2400" dirty="0" smtClean="0"/>
              <a:t>Funded </a:t>
            </a:r>
            <a:r>
              <a:rPr lang="en-US" sz="2400" dirty="0"/>
              <a:t>by the Juvenile Justice and Delinquency Prevention Act through the Minnesota Juvenile Justice Advisory Committee and Minnesota Department of Public Safety Office of Justice Programs. </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05600" y="78658"/>
            <a:ext cx="8382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87811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Jj21 2014 AREAS of recommendation</a:t>
            </a:r>
            <a:endParaRPr lang="en-US" dirty="0"/>
          </a:p>
        </p:txBody>
      </p:sp>
      <p:sp>
        <p:nvSpPr>
          <p:cNvPr id="3" name="Content Placeholder 2"/>
          <p:cNvSpPr>
            <a:spLocks noGrp="1"/>
          </p:cNvSpPr>
          <p:nvPr>
            <p:ph idx="1"/>
          </p:nvPr>
        </p:nvSpPr>
        <p:spPr/>
        <p:txBody>
          <a:bodyPr>
            <a:normAutofit/>
          </a:bodyPr>
          <a:lstStyle/>
          <a:p>
            <a:pPr>
              <a:buClrTx/>
              <a:buFont typeface="Wingdings" panose="05000000000000000000" pitchFamily="2" charset="2"/>
              <a:buChar char="Ø"/>
            </a:pPr>
            <a:r>
              <a:rPr lang="en-US" sz="3600" dirty="0" smtClean="0"/>
              <a:t>Family Engagement; </a:t>
            </a:r>
          </a:p>
          <a:p>
            <a:pPr>
              <a:buClrTx/>
              <a:buFont typeface="Wingdings" panose="05000000000000000000" pitchFamily="2" charset="2"/>
              <a:buChar char="Ø"/>
            </a:pPr>
            <a:r>
              <a:rPr lang="en-US" sz="3600" dirty="0" smtClean="0"/>
              <a:t>Diversion, Alternatives </a:t>
            </a:r>
            <a:r>
              <a:rPr lang="en-US" sz="3600" dirty="0"/>
              <a:t>to </a:t>
            </a:r>
            <a:r>
              <a:rPr lang="en-US" sz="3600" dirty="0" smtClean="0"/>
              <a:t>Detention </a:t>
            </a:r>
            <a:r>
              <a:rPr lang="en-US" sz="3600" dirty="0"/>
              <a:t>and </a:t>
            </a:r>
            <a:r>
              <a:rPr lang="en-US" sz="3600" dirty="0" smtClean="0"/>
              <a:t>Reentry</a:t>
            </a:r>
            <a:r>
              <a:rPr lang="en-US" sz="3600" dirty="0"/>
              <a:t>; </a:t>
            </a:r>
            <a:endParaRPr lang="en-US" sz="3600" dirty="0" smtClean="0"/>
          </a:p>
          <a:p>
            <a:pPr>
              <a:buClrTx/>
              <a:buFont typeface="Wingdings" panose="05000000000000000000" pitchFamily="2" charset="2"/>
              <a:buChar char="Ø"/>
            </a:pPr>
            <a:r>
              <a:rPr lang="en-US" sz="3600" dirty="0" smtClean="0"/>
              <a:t>Mental Health and Substance Use; </a:t>
            </a:r>
          </a:p>
          <a:p>
            <a:pPr>
              <a:buClrTx/>
              <a:buFont typeface="Wingdings" panose="05000000000000000000" pitchFamily="2" charset="2"/>
              <a:buChar char="Ø"/>
            </a:pPr>
            <a:r>
              <a:rPr lang="en-US" sz="3600" dirty="0" smtClean="0"/>
              <a:t>School Collaboration; </a:t>
            </a:r>
          </a:p>
          <a:p>
            <a:pPr>
              <a:buClrTx/>
              <a:buFont typeface="Wingdings" panose="05000000000000000000" pitchFamily="2" charset="2"/>
              <a:buChar char="Ø"/>
            </a:pPr>
            <a:r>
              <a:rPr lang="en-US" sz="3600" dirty="0" smtClean="0"/>
              <a:t>Child Welfare Collaboration; </a:t>
            </a:r>
            <a:r>
              <a:rPr lang="en-US" sz="3600" dirty="0"/>
              <a:t>and </a:t>
            </a:r>
            <a:endParaRPr lang="en-US" sz="3600" dirty="0" smtClean="0"/>
          </a:p>
          <a:p>
            <a:pPr>
              <a:buClrTx/>
              <a:buFont typeface="Wingdings" panose="05000000000000000000" pitchFamily="2" charset="2"/>
              <a:buChar char="Ø"/>
            </a:pPr>
            <a:r>
              <a:rPr lang="en-US" sz="3600" dirty="0" smtClean="0"/>
              <a:t>Collateral </a:t>
            </a:r>
            <a:r>
              <a:rPr lang="en-US" sz="3600" dirty="0"/>
              <a:t>C</a:t>
            </a:r>
            <a:r>
              <a:rPr lang="en-US" sz="3600" dirty="0" smtClean="0"/>
              <a:t>onsequences </a:t>
            </a:r>
            <a:r>
              <a:rPr lang="en-US" sz="3600" dirty="0"/>
              <a:t>of </a:t>
            </a:r>
            <a:r>
              <a:rPr lang="en-US" sz="3600" dirty="0" smtClean="0"/>
              <a:t>Records.</a:t>
            </a:r>
            <a:endParaRPr lang="en-US" sz="3600" dirty="0"/>
          </a:p>
        </p:txBody>
      </p:sp>
    </p:spTree>
    <p:extLst>
      <p:ext uri="{BB962C8B-B14F-4D97-AF65-F5344CB8AC3E}">
        <p14:creationId xmlns:p14="http://schemas.microsoft.com/office/powerpoint/2010/main" val="37021961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MENTAL HEALTH AND DELINQUENCY</a:t>
            </a:r>
            <a:endParaRPr lang="en-US" dirty="0"/>
          </a:p>
        </p:txBody>
      </p:sp>
      <p:sp>
        <p:nvSpPr>
          <p:cNvPr id="3" name="Content Placeholder 2"/>
          <p:cNvSpPr>
            <a:spLocks noGrp="1"/>
          </p:cNvSpPr>
          <p:nvPr>
            <p:ph idx="1"/>
          </p:nvPr>
        </p:nvSpPr>
        <p:spPr/>
        <p:txBody>
          <a:bodyPr>
            <a:normAutofit/>
          </a:bodyPr>
          <a:lstStyle/>
          <a:p>
            <a:pPr marL="0" indent="0">
              <a:buClrTx/>
              <a:buNone/>
            </a:pPr>
            <a:r>
              <a:rPr lang="en-US" sz="3600" dirty="0" smtClean="0"/>
              <a:t>	</a:t>
            </a:r>
          </a:p>
          <a:p>
            <a:pPr marL="457200" indent="0">
              <a:buClrTx/>
              <a:buNone/>
            </a:pPr>
            <a:r>
              <a:rPr lang="en-US" sz="3600" dirty="0" smtClean="0"/>
              <a:t>65-70% of youth in juvenile justice placements have a diagnosable mental health disorder, compared to 15-20% in general population. </a:t>
            </a:r>
          </a:p>
          <a:p>
            <a:pPr marL="0" indent="0">
              <a:buClrTx/>
              <a:buNone/>
            </a:pPr>
            <a:endParaRPr lang="en-US" sz="3600" dirty="0" smtClean="0"/>
          </a:p>
        </p:txBody>
      </p:sp>
    </p:spTree>
    <p:extLst>
      <p:ext uri="{BB962C8B-B14F-4D97-AF65-F5344CB8AC3E}">
        <p14:creationId xmlns:p14="http://schemas.microsoft.com/office/powerpoint/2010/main" val="34163441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534400" cy="609600"/>
          </a:xfrm>
        </p:spPr>
        <p:txBody>
          <a:bodyPr>
            <a:noAutofit/>
          </a:bodyPr>
          <a:lstStyle/>
          <a:p>
            <a:r>
              <a:rPr lang="en-US" sz="2400" b="1" dirty="0"/>
              <a:t>MENTAL HEALTH AND </a:t>
            </a:r>
            <a:br>
              <a:rPr lang="en-US" sz="2400" b="1" dirty="0"/>
            </a:br>
            <a:r>
              <a:rPr lang="en-US" sz="2400" b="1" dirty="0"/>
              <a:t>CHILDREN’S MENTAL HEALTH IN MINNESOTA</a:t>
            </a:r>
            <a:endParaRPr lang="en-US" sz="2400"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7268" y="1295469"/>
            <a:ext cx="7374732" cy="53031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071709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534400" cy="609600"/>
          </a:xfrm>
        </p:spPr>
        <p:txBody>
          <a:bodyPr>
            <a:noAutofit/>
          </a:bodyPr>
          <a:lstStyle/>
          <a:p>
            <a:r>
              <a:rPr lang="en-US" sz="2400" b="1" dirty="0"/>
              <a:t>MENTAL HEALTH AND </a:t>
            </a:r>
            <a:br>
              <a:rPr lang="en-US" sz="2400" b="1" dirty="0"/>
            </a:br>
            <a:r>
              <a:rPr lang="en-US" sz="2400" b="1" dirty="0"/>
              <a:t>CHILDREN’S MENTAL HEALTH IN MINNESOTA</a:t>
            </a:r>
            <a:endParaRPr lang="en-US" sz="2400" dirty="0"/>
          </a:p>
        </p:txBody>
      </p:sp>
      <p:sp>
        <p:nvSpPr>
          <p:cNvPr id="3" name="Content Placeholder 2"/>
          <p:cNvSpPr>
            <a:spLocks noGrp="1"/>
          </p:cNvSpPr>
          <p:nvPr>
            <p:ph idx="1"/>
          </p:nvPr>
        </p:nvSpPr>
        <p:spPr>
          <a:xfrm>
            <a:off x="304800" y="1371600"/>
            <a:ext cx="8686800" cy="5181600"/>
          </a:xfrm>
        </p:spPr>
        <p:txBody>
          <a:bodyPr>
            <a:normAutofit fontScale="85000" lnSpcReduction="10000"/>
          </a:bodyPr>
          <a:lstStyle/>
          <a:p>
            <a:pPr>
              <a:buFont typeface="Wingdings" panose="05000000000000000000" pitchFamily="2" charset="2"/>
              <a:buChar char="Ø"/>
            </a:pPr>
            <a:r>
              <a:rPr lang="en-US" dirty="0" smtClean="0"/>
              <a:t>What is happening in mental health treatment in Minnesota? What are the challenges and what progress has been made and can we look forward to?</a:t>
            </a:r>
          </a:p>
          <a:p>
            <a:pPr>
              <a:buFont typeface="Wingdings" panose="05000000000000000000" pitchFamily="2" charset="2"/>
              <a:buChar char="Ø"/>
            </a:pPr>
            <a:r>
              <a:rPr lang="en-US" dirty="0" smtClean="0"/>
              <a:t>How has the ACA impacted mental health treatment  in MN? For children specifically?</a:t>
            </a:r>
          </a:p>
          <a:p>
            <a:pPr>
              <a:buFont typeface="Wingdings" panose="05000000000000000000" pitchFamily="2" charset="2"/>
              <a:buChar char="Ø"/>
            </a:pPr>
            <a:r>
              <a:rPr lang="en-US" dirty="0" smtClean="0"/>
              <a:t>What are we doing to address the unique needs of children?</a:t>
            </a:r>
          </a:p>
          <a:p>
            <a:pPr>
              <a:buFont typeface="Wingdings" panose="05000000000000000000" pitchFamily="2" charset="2"/>
              <a:buChar char="Ø"/>
            </a:pPr>
            <a:r>
              <a:rPr lang="en-US" dirty="0" smtClean="0"/>
              <a:t>Why such a shortage of beds and psychiatric services?</a:t>
            </a:r>
          </a:p>
          <a:p>
            <a:pPr>
              <a:buFont typeface="Wingdings" panose="05000000000000000000" pitchFamily="2" charset="2"/>
              <a:buChar char="Ø"/>
            </a:pPr>
            <a:r>
              <a:rPr lang="en-US" dirty="0" smtClean="0"/>
              <a:t>How can Minnesota’s mental health system better respond to (and prevent) justice system involved children?</a:t>
            </a:r>
          </a:p>
          <a:p>
            <a:pPr>
              <a:buFont typeface="Wingdings" panose="05000000000000000000" pitchFamily="2" charset="2"/>
              <a:buChar char="Ø"/>
            </a:pPr>
            <a:endParaRPr lang="en-US" dirty="0"/>
          </a:p>
        </p:txBody>
      </p:sp>
    </p:spTree>
    <p:extLst>
      <p:ext uri="{BB962C8B-B14F-4D97-AF65-F5344CB8AC3E}">
        <p14:creationId xmlns:p14="http://schemas.microsoft.com/office/powerpoint/2010/main" val="8419092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57200" y="4038600"/>
            <a:ext cx="8458200" cy="1219200"/>
          </a:xfrm>
        </p:spPr>
        <p:txBody>
          <a:bodyPr>
            <a:noAutofit/>
          </a:bodyPr>
          <a:lstStyle/>
          <a:p>
            <a:pPr algn="l"/>
            <a:r>
              <a:rPr lang="en-US" sz="3600" dirty="0"/>
              <a:t>Sue Abderholden, </a:t>
            </a:r>
            <a:r>
              <a:rPr lang="en-US" sz="3600" dirty="0" smtClean="0"/>
              <a:t>NAMI </a:t>
            </a:r>
            <a:r>
              <a:rPr lang="en-US" sz="3600" dirty="0"/>
              <a:t>Minnesota</a:t>
            </a:r>
            <a:br>
              <a:rPr lang="en-US" sz="3600" dirty="0"/>
            </a:br>
            <a:r>
              <a:rPr lang="en-US" sz="3600" dirty="0"/>
              <a:t>Bill Wyss, </a:t>
            </a:r>
            <a:r>
              <a:rPr lang="en-US" sz="3600" dirty="0" smtClean="0"/>
              <a:t>MN Dept. </a:t>
            </a:r>
            <a:r>
              <a:rPr lang="en-US" sz="3600" dirty="0"/>
              <a:t>of Human Services </a:t>
            </a:r>
          </a:p>
        </p:txBody>
      </p:sp>
      <p:sp>
        <p:nvSpPr>
          <p:cNvPr id="3" name="Title 2"/>
          <p:cNvSpPr>
            <a:spLocks noGrp="1"/>
          </p:cNvSpPr>
          <p:nvPr>
            <p:ph type="title"/>
          </p:nvPr>
        </p:nvSpPr>
        <p:spPr>
          <a:xfrm>
            <a:off x="152400" y="2286000"/>
            <a:ext cx="8686800" cy="1184825"/>
          </a:xfrm>
        </p:spPr>
        <p:txBody>
          <a:bodyPr>
            <a:normAutofit/>
          </a:bodyPr>
          <a:lstStyle/>
          <a:p>
            <a:pPr algn="l"/>
            <a:r>
              <a:rPr lang="en-US" sz="3200" b="1" dirty="0" smtClean="0"/>
              <a:t>MENTAL HEALTH AND </a:t>
            </a:r>
            <a:br>
              <a:rPr lang="en-US" sz="3200" b="1" dirty="0" smtClean="0"/>
            </a:br>
            <a:r>
              <a:rPr lang="en-US" sz="3200" b="1" dirty="0" smtClean="0"/>
              <a:t>CHILDREN’S MENTAL HEALTH IN MINNESOTA</a:t>
            </a:r>
            <a:endParaRPr lang="en-US" sz="3200" dirty="0"/>
          </a:p>
        </p:txBody>
      </p:sp>
    </p:spTree>
    <p:extLst>
      <p:ext uri="{BB962C8B-B14F-4D97-AF65-F5344CB8AC3E}">
        <p14:creationId xmlns:p14="http://schemas.microsoft.com/office/powerpoint/2010/main" val="1674324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MENTAL HEALTH AND DELINQUENCY</a:t>
            </a:r>
            <a:endParaRPr lang="en-US" dirty="0"/>
          </a:p>
        </p:txBody>
      </p:sp>
      <p:sp>
        <p:nvSpPr>
          <p:cNvPr id="3" name="Content Placeholder 2"/>
          <p:cNvSpPr>
            <a:spLocks noGrp="1"/>
          </p:cNvSpPr>
          <p:nvPr>
            <p:ph idx="1"/>
          </p:nvPr>
        </p:nvSpPr>
        <p:spPr/>
        <p:txBody>
          <a:bodyPr>
            <a:normAutofit/>
          </a:bodyPr>
          <a:lstStyle/>
          <a:p>
            <a:pPr marL="0" indent="0" algn="ctr">
              <a:buClrTx/>
              <a:buNone/>
            </a:pPr>
            <a:r>
              <a:rPr lang="en-US" sz="3600" b="1" u="sng" dirty="0"/>
              <a:t>Robert </a:t>
            </a:r>
            <a:r>
              <a:rPr lang="en-US" sz="3600" b="1" u="sng" dirty="0" err="1"/>
              <a:t>Kinscherff</a:t>
            </a:r>
            <a:r>
              <a:rPr lang="en-US" sz="3600" b="1" u="sng" dirty="0"/>
              <a:t>, PhD, Esq</a:t>
            </a:r>
            <a:r>
              <a:rPr lang="en-US" sz="3600" b="1" u="sng" dirty="0" smtClean="0"/>
              <a:t>.</a:t>
            </a:r>
          </a:p>
          <a:p>
            <a:pPr marL="0" indent="0">
              <a:buClrTx/>
              <a:buNone/>
            </a:pPr>
            <a:r>
              <a:rPr lang="en-US" dirty="0" smtClean="0"/>
              <a:t>Faculty </a:t>
            </a:r>
            <a:r>
              <a:rPr lang="en-US" dirty="0"/>
              <a:t>at the Center for Law, Brain and Behavior at Massachusetts General Hospital and Senior Associate for the National Center for Mental Health and Juvenile Justice</a:t>
            </a:r>
            <a:r>
              <a:rPr lang="en-US" dirty="0" smtClean="0"/>
              <a:t>.</a:t>
            </a:r>
          </a:p>
          <a:p>
            <a:pPr marL="0" indent="0">
              <a:buClrTx/>
              <a:buNone/>
            </a:pPr>
            <a:endParaRPr lang="en-US" dirty="0"/>
          </a:p>
          <a:p>
            <a:pPr marL="0" indent="0" algn="ctr">
              <a:buClrTx/>
              <a:buNone/>
            </a:pPr>
            <a:r>
              <a:rPr lang="en-US" dirty="0" smtClean="0">
                <a:hlinkClick r:id="rId3"/>
              </a:rPr>
              <a:t>https://youtu.be/P0vfGOJkpGY</a:t>
            </a:r>
            <a:endParaRPr lang="en-US" dirty="0" smtClean="0"/>
          </a:p>
        </p:txBody>
      </p:sp>
    </p:spTree>
    <p:extLst>
      <p:ext uri="{BB962C8B-B14F-4D97-AF65-F5344CB8AC3E}">
        <p14:creationId xmlns:p14="http://schemas.microsoft.com/office/powerpoint/2010/main" val="50660557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1_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3.xml><?xml version="1.0" encoding="utf-8"?>
<a:theme xmlns:a="http://schemas.openxmlformats.org/drawingml/2006/main" name="2_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4.xml><?xml version="1.0" encoding="utf-8"?>
<a:theme xmlns:a="http://schemas.openxmlformats.org/drawingml/2006/main" name="3_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6274</TotalTime>
  <Words>672</Words>
  <Application>Microsoft Office PowerPoint</Application>
  <PresentationFormat>On-screen Show (4:3)</PresentationFormat>
  <Paragraphs>158</Paragraphs>
  <Slides>28</Slides>
  <Notes>18</Notes>
  <HiddenSlides>0</HiddenSlides>
  <MMClips>0</MMClips>
  <ScaleCrop>false</ScaleCrop>
  <HeadingPairs>
    <vt:vector size="4" baseType="variant">
      <vt:variant>
        <vt:lpstr>Theme</vt:lpstr>
      </vt:variant>
      <vt:variant>
        <vt:i4>4</vt:i4>
      </vt:variant>
      <vt:variant>
        <vt:lpstr>Slide Titles</vt:lpstr>
      </vt:variant>
      <vt:variant>
        <vt:i4>28</vt:i4>
      </vt:variant>
    </vt:vector>
  </HeadingPairs>
  <TitlesOfParts>
    <vt:vector size="32" baseType="lpstr">
      <vt:lpstr>Trek</vt:lpstr>
      <vt:lpstr>1_Trek</vt:lpstr>
      <vt:lpstr>2_Trek</vt:lpstr>
      <vt:lpstr>3_Trek</vt:lpstr>
      <vt:lpstr>Thank you sponsors!</vt:lpstr>
      <vt:lpstr>Juvenile Justice 21  </vt:lpstr>
      <vt:lpstr>Juvenile justice 21               </vt:lpstr>
      <vt:lpstr>Jj21 2014 AREAS of recommendation</vt:lpstr>
      <vt:lpstr>MENTAL HEALTH AND DELINQUENCY</vt:lpstr>
      <vt:lpstr>MENTAL HEALTH AND  CHILDREN’S MENTAL HEALTH IN MINNESOTA</vt:lpstr>
      <vt:lpstr>MENTAL HEALTH AND  CHILDREN’S MENTAL HEALTH IN MINNESOTA</vt:lpstr>
      <vt:lpstr>MENTAL HEALTH AND  CHILDREN’S MENTAL HEALTH IN MINNESOTA</vt:lpstr>
      <vt:lpstr>MENTAL HEALTH AND DELINQUENCY</vt:lpstr>
      <vt:lpstr>Panel  - Intervention</vt:lpstr>
      <vt:lpstr>Panel  - corrections</vt:lpstr>
      <vt:lpstr>Discussion 1</vt:lpstr>
      <vt:lpstr>Thank you sponsors!</vt:lpstr>
      <vt:lpstr>collaboration</vt:lpstr>
      <vt:lpstr>Collaboration?</vt:lpstr>
      <vt:lpstr>Collaboration?</vt:lpstr>
      <vt:lpstr>collaboration</vt:lpstr>
      <vt:lpstr>collaboration</vt:lpstr>
      <vt:lpstr>collaboration</vt:lpstr>
      <vt:lpstr>Corrections and social services collaboration</vt:lpstr>
      <vt:lpstr>DUAL STATUS Model Programs Panel </vt:lpstr>
      <vt:lpstr>Discussion 2</vt:lpstr>
      <vt:lpstr>Recommendations</vt:lpstr>
      <vt:lpstr>Recommendations</vt:lpstr>
      <vt:lpstr>Recommendations</vt:lpstr>
      <vt:lpstr>Recommendations</vt:lpstr>
      <vt:lpstr>Recommendations</vt:lpstr>
      <vt:lpstr>Juvenile Justice 21</vt:lpstr>
    </vt:vector>
  </TitlesOfParts>
  <Company>Windows User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Juvenile Justice 21</dc:title>
  <dc:creator>Owner</dc:creator>
  <cp:lastModifiedBy>Mark</cp:lastModifiedBy>
  <cp:revision>117</cp:revision>
  <cp:lastPrinted>2014-08-11T18:11:25Z</cp:lastPrinted>
  <dcterms:created xsi:type="dcterms:W3CDTF">2014-06-01T19:39:31Z</dcterms:created>
  <dcterms:modified xsi:type="dcterms:W3CDTF">2017-01-20T11:15:36Z</dcterms:modified>
</cp:coreProperties>
</file>